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Lst>
  <p:notesMasterIdLst>
    <p:notesMasterId r:id="rId34"/>
  </p:notesMasterIdLst>
  <p:sldIdLst>
    <p:sldId id="256" r:id="rId3"/>
    <p:sldId id="257" r:id="rId4"/>
    <p:sldId id="258" r:id="rId5"/>
    <p:sldId id="259" r:id="rId6"/>
    <p:sldId id="260" r:id="rId7"/>
    <p:sldId id="261" r:id="rId8"/>
    <p:sldId id="262" r:id="rId9"/>
    <p:sldId id="263" r:id="rId10"/>
    <p:sldId id="282" r:id="rId11"/>
    <p:sldId id="264" r:id="rId12"/>
    <p:sldId id="287" r:id="rId13"/>
    <p:sldId id="265" r:id="rId14"/>
    <p:sldId id="266" r:id="rId15"/>
    <p:sldId id="267" r:id="rId16"/>
    <p:sldId id="269" r:id="rId17"/>
    <p:sldId id="270" r:id="rId18"/>
    <p:sldId id="283" r:id="rId19"/>
    <p:sldId id="271" r:id="rId20"/>
    <p:sldId id="272" r:id="rId21"/>
    <p:sldId id="273" r:id="rId22"/>
    <p:sldId id="274" r:id="rId23"/>
    <p:sldId id="275" r:id="rId24"/>
    <p:sldId id="276" r:id="rId25"/>
    <p:sldId id="284" r:id="rId26"/>
    <p:sldId id="285" r:id="rId27"/>
    <p:sldId id="286" r:id="rId28"/>
    <p:sldId id="277" r:id="rId29"/>
    <p:sldId id="278" r:id="rId30"/>
    <p:sldId id="279" r:id="rId31"/>
    <p:sldId id="280" r:id="rId32"/>
    <p:sldId id="281"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Google Sans Medium" panose="020B0604020202020204" charset="0"/>
      <p:regular r:id="rId39"/>
      <p:bold r:id="rId40"/>
      <p:italic r:id="rId41"/>
      <p:boldItalic r:id="rId42"/>
    </p:embeddedFont>
    <p:embeddedFont>
      <p:font typeface="Open Sans" panose="020B0606030504020204" pitchFamily="34" charset="0"/>
      <p:regular r:id="rId43"/>
      <p:bold r:id="rId44"/>
      <p:italic r:id="rId45"/>
      <p:boldItalic r:id="rId46"/>
    </p:embeddedFont>
    <p:embeddedFont>
      <p:font typeface="Open Sans SemiBold" panose="020B0706030804020204" pitchFamily="34" charset="0"/>
      <p:regular r:id="rId47"/>
      <p:bold r:id="rId48"/>
      <p:italic r:id="rId49"/>
      <p:boldItalic r:id="rId50"/>
    </p:embeddedFont>
    <p:embeddedFont>
      <p:font typeface="Trebuchet MS" panose="020B060302020202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660"/>
  </p:normalViewPr>
  <p:slideViewPr>
    <p:cSldViewPr snapToGrid="0">
      <p:cViewPr varScale="1">
        <p:scale>
          <a:sx n="90" d="100"/>
          <a:sy n="90" d="100"/>
        </p:scale>
        <p:origin x="75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7.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ced80ebc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ced80ebc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cd03e5b752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cd03e5b75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ed80ebc1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ed80ebc1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800de29cc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800de29c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800de29cc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800de29c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875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d03e5b752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cd03e5b75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800de29c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800de29c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d800de29c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d800de29c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12f718f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12f718f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d03e5b75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d03e5b75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cd03e5b752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cd03e5b75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cd03e5b75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cd03e5b75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cd03e5b75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cd03e5b75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cd03e5b752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cd03e5b752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ced80ebc1c_1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ced80ebc1c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cd03e5b752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cd03e5b75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ed80ebc1c_1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ed80ebc1c_1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ced80ebc1c_1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ced80ebc1c_1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d03e5b752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d03e5b75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cd03e5b75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cd03e5b75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ed80ebc1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ed80ebc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ed80ebc1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ed80ebc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0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57"/>
        <p:cNvGrpSpPr/>
        <p:nvPr/>
      </p:nvGrpSpPr>
      <p:grpSpPr>
        <a:xfrm>
          <a:off x="0" y="0"/>
          <a:ext cx="0" cy="0"/>
          <a:chOff x="0" y="0"/>
          <a:chExt cx="0" cy="0"/>
        </a:xfrm>
      </p:grpSpPr>
      <p:sp>
        <p:nvSpPr>
          <p:cNvPr id="58" name="Google Shape;5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0"/>
        <p:cNvGrpSpPr/>
        <p:nvPr/>
      </p:nvGrpSpPr>
      <p:grpSpPr>
        <a:xfrm>
          <a:off x="0" y="0"/>
          <a:ext cx="0" cy="0"/>
          <a:chOff x="0" y="0"/>
          <a:chExt cx="0" cy="0"/>
        </a:xfrm>
      </p:grpSpPr>
      <p:sp>
        <p:nvSpPr>
          <p:cNvPr id="61" name="Google Shape;6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66"/>
        <p:cNvGrpSpPr/>
        <p:nvPr/>
      </p:nvGrpSpPr>
      <p:grpSpPr>
        <a:xfrm>
          <a:off x="0" y="0"/>
          <a:ext cx="0" cy="0"/>
          <a:chOff x="0" y="0"/>
          <a:chExt cx="0" cy="0"/>
        </a:xfrm>
      </p:grpSpPr>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69"/>
        <p:cNvGrpSpPr/>
        <p:nvPr/>
      </p:nvGrpSpPr>
      <p:grpSpPr>
        <a:xfrm>
          <a:off x="0" y="0"/>
          <a:ext cx="0" cy="0"/>
          <a:chOff x="0" y="0"/>
          <a:chExt cx="0" cy="0"/>
        </a:xfrm>
      </p:grpSpPr>
      <p:sp>
        <p:nvSpPr>
          <p:cNvPr id="70" name="Google Shape;7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6"/>
        <p:cNvGrpSpPr/>
        <p:nvPr/>
      </p:nvGrpSpPr>
      <p:grpSpPr>
        <a:xfrm>
          <a:off x="0" y="0"/>
          <a:ext cx="0" cy="0"/>
          <a:chOff x="0" y="0"/>
          <a:chExt cx="0" cy="0"/>
        </a:xfrm>
      </p:grpSpPr>
      <p:sp>
        <p:nvSpPr>
          <p:cNvPr id="77" name="Google Shape;77;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8" name="Google Shape;78;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9"/>
        <p:cNvGrpSpPr/>
        <p:nvPr/>
      </p:nvGrpSpPr>
      <p:grpSpPr>
        <a:xfrm>
          <a:off x="0" y="0"/>
          <a:ext cx="0" cy="0"/>
          <a:chOff x="0" y="0"/>
          <a:chExt cx="0" cy="0"/>
        </a:xfrm>
      </p:grpSpPr>
      <p:sp>
        <p:nvSpPr>
          <p:cNvPr id="80" name="Google Shape;80;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1" name="Google Shape;8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sp>
        <p:nvSpPr>
          <p:cNvPr id="83" name="Google Shape;8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6"/>
        <p:cNvGrpSpPr/>
        <p:nvPr/>
      </p:nvGrpSpPr>
      <p:grpSpPr>
        <a:xfrm>
          <a:off x="0" y="0"/>
          <a:ext cx="0" cy="0"/>
          <a:chOff x="0" y="0"/>
          <a:chExt cx="0" cy="0"/>
        </a:xfrm>
      </p:grpSpPr>
      <p:sp>
        <p:nvSpPr>
          <p:cNvPr id="87" name="Google Shape;8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9" name="Google Shape;89;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0" name="Google Shape;90;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6" name="Google Shape;96;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7" name="Google Shape;97;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8"/>
        <p:cNvGrpSpPr/>
        <p:nvPr/>
      </p:nvGrpSpPr>
      <p:grpSpPr>
        <a:xfrm>
          <a:off x="0" y="0"/>
          <a:ext cx="0" cy="0"/>
          <a:chOff x="0" y="0"/>
          <a:chExt cx="0" cy="0"/>
        </a:xfrm>
      </p:grpSpPr>
      <p:sp>
        <p:nvSpPr>
          <p:cNvPr id="99" name="Google Shape;99;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0" name="Google Shape;100;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4" name="Google Shape;104;p2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5" name="Google Shape;105;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6" name="Google Shape;10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2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09" name="Google Shape;10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
        <p:cNvGrpSpPr/>
        <p:nvPr/>
      </p:nvGrpSpPr>
      <p:grpSpPr>
        <a:xfrm>
          <a:off x="0" y="0"/>
          <a:ext cx="0" cy="0"/>
          <a:chOff x="0" y="0"/>
          <a:chExt cx="0" cy="0"/>
        </a:xfrm>
      </p:grpSpPr>
      <p:sp>
        <p:nvSpPr>
          <p:cNvPr id="111" name="Google Shape;111;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2" name="Google Shape;112;p3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13" name="Google Shape;113;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114"/>
        <p:cNvGrpSpPr/>
        <p:nvPr/>
      </p:nvGrpSpPr>
      <p:grpSpPr>
        <a:xfrm>
          <a:off x="0" y="0"/>
          <a:ext cx="0" cy="0"/>
          <a:chOff x="0" y="0"/>
          <a:chExt cx="0" cy="0"/>
        </a:xfrm>
      </p:grpSpPr>
      <p:sp>
        <p:nvSpPr>
          <p:cNvPr id="115" name="Google Shape;115;p31"/>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17"/>
        <p:cNvGrpSpPr/>
        <p:nvPr/>
      </p:nvGrpSpPr>
      <p:grpSpPr>
        <a:xfrm>
          <a:off x="0" y="0"/>
          <a:ext cx="0" cy="0"/>
          <a:chOff x="0" y="0"/>
          <a:chExt cx="0" cy="0"/>
        </a:xfrm>
      </p:grpSpPr>
      <p:sp>
        <p:nvSpPr>
          <p:cNvPr id="118" name="Google Shape;118;p32"/>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0"/>
        <p:cNvGrpSpPr/>
        <p:nvPr/>
      </p:nvGrpSpPr>
      <p:grpSpPr>
        <a:xfrm>
          <a:off x="0" y="0"/>
          <a:ext cx="0" cy="0"/>
          <a:chOff x="0" y="0"/>
          <a:chExt cx="0" cy="0"/>
        </a:xfrm>
      </p:grpSpPr>
      <p:sp>
        <p:nvSpPr>
          <p:cNvPr id="121" name="Google Shape;121;p33"/>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 name="Google Shape;122;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23"/>
        <p:cNvGrpSpPr/>
        <p:nvPr/>
      </p:nvGrpSpPr>
      <p:grpSpPr>
        <a:xfrm>
          <a:off x="0" y="0"/>
          <a:ext cx="0" cy="0"/>
          <a:chOff x="0" y="0"/>
          <a:chExt cx="0" cy="0"/>
        </a:xfrm>
      </p:grpSpPr>
      <p:sp>
        <p:nvSpPr>
          <p:cNvPr id="124" name="Google Shape;124;p34"/>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29"/>
        <p:cNvGrpSpPr/>
        <p:nvPr/>
      </p:nvGrpSpPr>
      <p:grpSpPr>
        <a:xfrm>
          <a:off x="0" y="0"/>
          <a:ext cx="0" cy="0"/>
          <a:chOff x="0" y="0"/>
          <a:chExt cx="0" cy="0"/>
        </a:xfrm>
      </p:grpSpPr>
      <p:sp>
        <p:nvSpPr>
          <p:cNvPr id="130" name="Google Shape;130;p36"/>
          <p:cNvSpPr/>
          <p:nvPr/>
        </p:nvSpPr>
        <p:spPr>
          <a:xfrm>
            <a:off x="0" y="329125"/>
            <a:ext cx="69300" cy="753000"/>
          </a:xfrm>
          <a:prstGeom prst="rect">
            <a:avLst/>
          </a:pr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32"/>
        <p:cNvGrpSpPr/>
        <p:nvPr/>
      </p:nvGrpSpPr>
      <p:grpSpPr>
        <a:xfrm>
          <a:off x="0" y="0"/>
          <a:ext cx="0" cy="0"/>
          <a:chOff x="0" y="0"/>
          <a:chExt cx="0" cy="0"/>
        </a:xfrm>
      </p:grpSpPr>
      <p:sp>
        <p:nvSpPr>
          <p:cNvPr id="133" name="Google Shape;133;p37"/>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35"/>
        <p:cNvGrpSpPr/>
        <p:nvPr/>
      </p:nvGrpSpPr>
      <p:grpSpPr>
        <a:xfrm>
          <a:off x="0" y="0"/>
          <a:ext cx="0" cy="0"/>
          <a:chOff x="0" y="0"/>
          <a:chExt cx="0" cy="0"/>
        </a:xfrm>
      </p:grpSpPr>
      <p:sp>
        <p:nvSpPr>
          <p:cNvPr id="136" name="Google Shape;136;p38"/>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8"/>
        <p:cNvGrpSpPr/>
        <p:nvPr/>
      </p:nvGrpSpPr>
      <p:grpSpPr>
        <a:xfrm>
          <a:off x="0" y="0"/>
          <a:ext cx="0" cy="0"/>
          <a:chOff x="0" y="0"/>
          <a:chExt cx="0" cy="0"/>
        </a:xfrm>
      </p:grpSpPr>
      <p:pic>
        <p:nvPicPr>
          <p:cNvPr id="139" name="Google Shape;139;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4" name="Google Shape;74;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pic>
        <p:nvPicPr>
          <p:cNvPr id="75" name="Google Shape;75;p20"/>
          <p:cNvPicPr preferRelativeResize="0"/>
          <p:nvPr/>
        </p:nvPicPr>
        <p:blipFill>
          <a:blip r:embed="rId20">
            <a:alphaModFix/>
          </a:blip>
          <a:stretch>
            <a:fillRect/>
          </a:stretch>
        </p:blipFill>
        <p:spPr>
          <a:xfrm>
            <a:off x="8421698" y="4841325"/>
            <a:ext cx="464876" cy="1529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1" r:id="rId15"/>
    <p:sldLayoutId id="2147483682" r:id="rId16"/>
    <p:sldLayoutId id="2147483683" r:id="rId17"/>
    <p:sldLayoutId id="2147483684"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hyperlink" Target="https://docs.google.com/spreadsheets/d/1rJSywu4EcwvEgc_CzzXI3DzjD56iDmTBXRL3OYZLgmI/edit?resourcekey=0-cVx9CfFkmEpNHqLlCgFPgQ#gid=2073884517" TargetMode="Externa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hyperlink" Target="mailto:silangzoilo@gmail.com" TargetMode="External"/><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143"/>
        <p:cNvGrpSpPr/>
        <p:nvPr/>
      </p:nvGrpSpPr>
      <p:grpSpPr>
        <a:xfrm>
          <a:off x="0" y="0"/>
          <a:ext cx="0" cy="0"/>
          <a:chOff x="0" y="0"/>
          <a:chExt cx="0" cy="0"/>
        </a:xfrm>
      </p:grpSpPr>
      <p:sp>
        <p:nvSpPr>
          <p:cNvPr id="144" name="Google Shape;144;p40"/>
          <p:cNvSpPr txBox="1"/>
          <p:nvPr/>
        </p:nvSpPr>
        <p:spPr>
          <a:xfrm>
            <a:off x="517675" y="1819738"/>
            <a:ext cx="4931100" cy="7389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sz="3600" dirty="0">
                <a:solidFill>
                  <a:srgbClr val="FFFFFF"/>
                </a:solidFill>
                <a:latin typeface="Open Sans SemiBold"/>
                <a:ea typeface="Open Sans SemiBold"/>
                <a:cs typeface="Open Sans SemiBold"/>
                <a:sym typeface="Open Sans SemiBold"/>
              </a:rPr>
              <a:t>Young Talent Hunter</a:t>
            </a:r>
          </a:p>
        </p:txBody>
      </p:sp>
      <p:sp>
        <p:nvSpPr>
          <p:cNvPr id="145" name="Google Shape;145;p40"/>
          <p:cNvSpPr txBox="1"/>
          <p:nvPr/>
        </p:nvSpPr>
        <p:spPr>
          <a:xfrm>
            <a:off x="517675" y="2769663"/>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FFFFFF"/>
                </a:solidFill>
                <a:latin typeface="Open Sans"/>
                <a:ea typeface="Open Sans"/>
                <a:cs typeface="Open Sans"/>
                <a:sym typeface="Open Sans"/>
              </a:rPr>
              <a:t>Zoilo Silang</a:t>
            </a:r>
            <a:endParaRPr sz="2400" dirty="0">
              <a:solidFill>
                <a:srgbClr val="FFFFFF"/>
              </a:solidFill>
              <a:latin typeface="Open Sans"/>
              <a:ea typeface="Open Sans"/>
              <a:cs typeface="Open Sans"/>
              <a:sym typeface="Open Sans"/>
            </a:endParaRPr>
          </a:p>
        </p:txBody>
      </p:sp>
      <p:cxnSp>
        <p:nvCxnSpPr>
          <p:cNvPr id="146" name="Google Shape;146;p40"/>
          <p:cNvCxnSpPr/>
          <p:nvPr/>
        </p:nvCxnSpPr>
        <p:spPr>
          <a:xfrm rot="10800000">
            <a:off x="517650" y="2670825"/>
            <a:ext cx="5808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8"/>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Competetive Audit</a:t>
            </a:r>
            <a:endParaRPr sz="2400" dirty="0">
              <a:solidFill>
                <a:srgbClr val="5F6368"/>
              </a:solidFill>
              <a:latin typeface="Open Sans"/>
              <a:ea typeface="Open Sans"/>
              <a:cs typeface="Open Sans"/>
              <a:sym typeface="Open Sans"/>
            </a:endParaRPr>
          </a:p>
        </p:txBody>
      </p:sp>
      <p:sp>
        <p:nvSpPr>
          <p:cNvPr id="227" name="Google Shape;227;p48"/>
          <p:cNvSpPr/>
          <p:nvPr/>
        </p:nvSpPr>
        <p:spPr>
          <a:xfrm>
            <a:off x="4211875" y="0"/>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8"/>
          <p:cNvSpPr txBox="1"/>
          <p:nvPr/>
        </p:nvSpPr>
        <p:spPr>
          <a:xfrm>
            <a:off x="6011725" y="2294700"/>
            <a:ext cx="1332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user journey map</a:t>
            </a:r>
            <a:endParaRPr sz="1200">
              <a:solidFill>
                <a:srgbClr val="5F6368"/>
              </a:solidFill>
              <a:latin typeface="Open Sans"/>
              <a:ea typeface="Open Sans"/>
              <a:cs typeface="Open Sans"/>
              <a:sym typeface="Open Sans"/>
            </a:endParaRPr>
          </a:p>
        </p:txBody>
      </p:sp>
      <p:sp>
        <p:nvSpPr>
          <p:cNvPr id="229" name="Google Shape;229;p48"/>
          <p:cNvSpPr txBox="1"/>
          <p:nvPr/>
        </p:nvSpPr>
        <p:spPr>
          <a:xfrm>
            <a:off x="201056" y="1348353"/>
            <a:ext cx="242130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Here are the audit of us</a:t>
            </a: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direct and indirect</a:t>
            </a: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competitors that helps us to</a:t>
            </a: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overcome the gaps and</a:t>
            </a: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take full advantage of the</a:t>
            </a: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opportunities in the market</a:t>
            </a:r>
            <a:endParaRPr lang="en-US" dirty="0"/>
          </a:p>
        </p:txBody>
      </p:sp>
      <p:grpSp>
        <p:nvGrpSpPr>
          <p:cNvPr id="2" name="Group 2">
            <a:extLst>
              <a:ext uri="{FF2B5EF4-FFF2-40B4-BE49-F238E27FC236}">
                <a16:creationId xmlns:a16="http://schemas.microsoft.com/office/drawing/2014/main" id="{B8157E60-2E64-4E2D-977A-522944DB2A03}"/>
              </a:ext>
            </a:extLst>
          </p:cNvPr>
          <p:cNvGrpSpPr>
            <a:grpSpLocks/>
          </p:cNvGrpSpPr>
          <p:nvPr/>
        </p:nvGrpSpPr>
        <p:grpSpPr bwMode="auto">
          <a:xfrm>
            <a:off x="2501900" y="1257300"/>
            <a:ext cx="6441044" cy="1915537"/>
            <a:chOff x="4393" y="380"/>
            <a:chExt cx="10007" cy="2472"/>
          </a:xfrm>
        </p:grpSpPr>
        <p:pic>
          <p:nvPicPr>
            <p:cNvPr id="3075" name="Picture 3">
              <a:extLst>
                <a:ext uri="{FF2B5EF4-FFF2-40B4-BE49-F238E27FC236}">
                  <a16:creationId xmlns:a16="http://schemas.microsoft.com/office/drawing/2014/main" id="{330D0450-741E-4A20-903B-A213CBC9C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 y="773"/>
              <a:ext cx="9986" cy="207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562E6AC-742A-4AA2-9CEA-F5EADF0D5D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3" y="380"/>
              <a:ext cx="9986" cy="14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96D819C9-5CE4-4726-82BD-570B4A5D9F23}"/>
              </a:ext>
            </a:extLst>
          </p:cNvPr>
          <p:cNvSpPr txBox="1"/>
          <p:nvPr/>
        </p:nvSpPr>
        <p:spPr>
          <a:xfrm>
            <a:off x="2984500" y="4191000"/>
            <a:ext cx="4291559" cy="307777"/>
          </a:xfrm>
          <a:prstGeom prst="rect">
            <a:avLst/>
          </a:prstGeom>
          <a:noFill/>
        </p:spPr>
        <p:txBody>
          <a:bodyPr wrap="none" rtlCol="0">
            <a:spAutoFit/>
          </a:bodyPr>
          <a:lstStyle/>
          <a:p>
            <a:r>
              <a:rPr lang="en-US" dirty="0"/>
              <a:t>For competitive audit report spreadsheet. Click </a:t>
            </a:r>
            <a:r>
              <a:rPr lang="en-US" b="1" u="sng" dirty="0">
                <a:solidFill>
                  <a:srgbClr val="00B050"/>
                </a:solidFill>
                <a:hlinkClick r:id="rId5"/>
              </a:rPr>
              <a:t>here</a:t>
            </a:r>
            <a:endParaRPr lang="en-US" b="1" u="sng" dirty="0">
              <a:solidFill>
                <a:srgbClr val="00B05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A5B680-6606-4CCD-BA52-5E05C13ADAAB}"/>
              </a:ext>
            </a:extLst>
          </p:cNvPr>
          <p:cNvSpPr txBox="1"/>
          <p:nvPr/>
        </p:nvSpPr>
        <p:spPr>
          <a:xfrm>
            <a:off x="808074" y="361507"/>
            <a:ext cx="2323072" cy="400110"/>
          </a:xfrm>
          <a:prstGeom prst="rect">
            <a:avLst/>
          </a:prstGeom>
          <a:noFill/>
        </p:spPr>
        <p:txBody>
          <a:bodyPr wrap="non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User Journey Map</a:t>
            </a:r>
          </a:p>
        </p:txBody>
      </p:sp>
      <p:grpSp>
        <p:nvGrpSpPr>
          <p:cNvPr id="9" name="Group 8">
            <a:extLst>
              <a:ext uri="{FF2B5EF4-FFF2-40B4-BE49-F238E27FC236}">
                <a16:creationId xmlns:a16="http://schemas.microsoft.com/office/drawing/2014/main" id="{DBA56D67-4701-4084-A184-ADD9A219FB1C}"/>
              </a:ext>
            </a:extLst>
          </p:cNvPr>
          <p:cNvGrpSpPr/>
          <p:nvPr/>
        </p:nvGrpSpPr>
        <p:grpSpPr>
          <a:xfrm>
            <a:off x="2966483" y="761617"/>
            <a:ext cx="5613992" cy="4083275"/>
            <a:chOff x="1520455" y="766987"/>
            <a:chExt cx="5613992" cy="4083275"/>
          </a:xfrm>
        </p:grpSpPr>
        <p:pic>
          <p:nvPicPr>
            <p:cNvPr id="4" name="Picture 3">
              <a:extLst>
                <a:ext uri="{FF2B5EF4-FFF2-40B4-BE49-F238E27FC236}">
                  <a16:creationId xmlns:a16="http://schemas.microsoft.com/office/drawing/2014/main" id="{6756D50F-B575-4ACA-A189-D1F2A6B15082}"/>
                </a:ext>
              </a:extLst>
            </p:cNvPr>
            <p:cNvPicPr>
              <a:picLocks noChangeAspect="1"/>
            </p:cNvPicPr>
            <p:nvPr/>
          </p:nvPicPr>
          <p:blipFill rotWithShape="1">
            <a:blip r:embed="rId2"/>
            <a:srcRect b="12931"/>
            <a:stretch/>
          </p:blipFill>
          <p:spPr>
            <a:xfrm>
              <a:off x="1520455" y="766987"/>
              <a:ext cx="5613991" cy="1804763"/>
            </a:xfrm>
            <a:prstGeom prst="rect">
              <a:avLst/>
            </a:prstGeom>
            <a:ln>
              <a:solidFill>
                <a:schemeClr val="tx1"/>
              </a:solidFill>
            </a:ln>
          </p:spPr>
        </p:pic>
        <p:pic>
          <p:nvPicPr>
            <p:cNvPr id="6" name="Picture 5">
              <a:extLst>
                <a:ext uri="{FF2B5EF4-FFF2-40B4-BE49-F238E27FC236}">
                  <a16:creationId xmlns:a16="http://schemas.microsoft.com/office/drawing/2014/main" id="{9EDD1C7B-9C09-4C1C-BDF9-E93033E6D9DB}"/>
                </a:ext>
              </a:extLst>
            </p:cNvPr>
            <p:cNvPicPr>
              <a:picLocks noChangeAspect="1"/>
            </p:cNvPicPr>
            <p:nvPr/>
          </p:nvPicPr>
          <p:blipFill rotWithShape="1">
            <a:blip r:embed="rId3"/>
            <a:srcRect t="5008" r="5376"/>
            <a:stretch/>
          </p:blipFill>
          <p:spPr>
            <a:xfrm>
              <a:off x="1520455" y="2571750"/>
              <a:ext cx="5613991" cy="1857015"/>
            </a:xfrm>
            <a:prstGeom prst="rect">
              <a:avLst/>
            </a:prstGeom>
            <a:ln>
              <a:solidFill>
                <a:schemeClr val="tx1"/>
              </a:solidFill>
            </a:ln>
          </p:spPr>
        </p:pic>
        <p:pic>
          <p:nvPicPr>
            <p:cNvPr id="8" name="Picture 7">
              <a:extLst>
                <a:ext uri="{FF2B5EF4-FFF2-40B4-BE49-F238E27FC236}">
                  <a16:creationId xmlns:a16="http://schemas.microsoft.com/office/drawing/2014/main" id="{B5F35DB6-E8A5-4C54-BE92-D9B870DB8D7F}"/>
                </a:ext>
              </a:extLst>
            </p:cNvPr>
            <p:cNvPicPr>
              <a:picLocks noChangeAspect="1"/>
            </p:cNvPicPr>
            <p:nvPr/>
          </p:nvPicPr>
          <p:blipFill>
            <a:blip r:embed="rId4"/>
            <a:stretch>
              <a:fillRect/>
            </a:stretch>
          </p:blipFill>
          <p:spPr>
            <a:xfrm>
              <a:off x="1520455" y="4428765"/>
              <a:ext cx="5613992" cy="421497"/>
            </a:xfrm>
            <a:prstGeom prst="rect">
              <a:avLst/>
            </a:prstGeom>
            <a:ln>
              <a:solidFill>
                <a:schemeClr val="tx1"/>
              </a:solidFill>
            </a:ln>
          </p:spPr>
        </p:pic>
      </p:grpSp>
      <p:sp>
        <p:nvSpPr>
          <p:cNvPr id="10" name="TextBox 9">
            <a:extLst>
              <a:ext uri="{FF2B5EF4-FFF2-40B4-BE49-F238E27FC236}">
                <a16:creationId xmlns:a16="http://schemas.microsoft.com/office/drawing/2014/main" id="{3D710B44-7879-40DF-B635-CE4256598EF8}"/>
              </a:ext>
            </a:extLst>
          </p:cNvPr>
          <p:cNvSpPr txBox="1"/>
          <p:nvPr/>
        </p:nvSpPr>
        <p:spPr>
          <a:xfrm>
            <a:off x="563525" y="1314852"/>
            <a:ext cx="2222204" cy="3108543"/>
          </a:xfrm>
          <a:prstGeom prst="rect">
            <a:avLst/>
          </a:prstGeom>
          <a:noFill/>
        </p:spPr>
        <p:txBody>
          <a:bodyPr wrap="square" rtlCol="0">
            <a:spAutoFit/>
          </a:bodyPr>
          <a:lstStyle/>
          <a:p>
            <a:pPr algn="just"/>
            <a:r>
              <a:rPr lang="en-US" dirty="0">
                <a:latin typeface="Open Sans" panose="020B0606030504020204" pitchFamily="34" charset="0"/>
                <a:ea typeface="Open Sans" panose="020B0606030504020204" pitchFamily="34" charset="0"/>
                <a:cs typeface="Open Sans" panose="020B0606030504020204" pitchFamily="34" charset="0"/>
              </a:rPr>
              <a:t>In the user journey, I wanted to see the steps of a student who is willing to be part of a Football team. For the app to work well, the environment of the Young talent Hunter must be correctly set. The technical issues, Wi-Fi connection or mobile data connections must be turn on to use this app. I</a:t>
            </a:r>
          </a:p>
        </p:txBody>
      </p:sp>
    </p:spTree>
    <p:extLst>
      <p:ext uri="{BB962C8B-B14F-4D97-AF65-F5344CB8AC3E}">
        <p14:creationId xmlns:p14="http://schemas.microsoft.com/office/powerpoint/2010/main" val="2882821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9900"/>
        </a:solidFill>
        <a:effectLst/>
      </p:bgPr>
    </p:bg>
    <p:spTree>
      <p:nvGrpSpPr>
        <p:cNvPr id="1" name="Shape 233"/>
        <p:cNvGrpSpPr/>
        <p:nvPr/>
      </p:nvGrpSpPr>
      <p:grpSpPr>
        <a:xfrm>
          <a:off x="0" y="0"/>
          <a:ext cx="0" cy="0"/>
          <a:chOff x="0" y="0"/>
          <a:chExt cx="0" cy="0"/>
        </a:xfrm>
      </p:grpSpPr>
      <p:sp>
        <p:nvSpPr>
          <p:cNvPr id="234" name="Google Shape;234;p49"/>
          <p:cNvSpPr txBox="1"/>
          <p:nvPr/>
        </p:nvSpPr>
        <p:spPr>
          <a:xfrm>
            <a:off x="3721275" y="1886850"/>
            <a:ext cx="63021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Paper wireframes</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Digital wireframes</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Low-fidelity prototype</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Usability studies</a:t>
            </a:r>
            <a:endParaRPr dirty="0">
              <a:solidFill>
                <a:srgbClr val="FFFFFF"/>
              </a:solidFill>
              <a:latin typeface="Open Sans"/>
              <a:ea typeface="Open Sans"/>
              <a:cs typeface="Open Sans"/>
              <a:sym typeface="Open Sans"/>
            </a:endParaRPr>
          </a:p>
        </p:txBody>
      </p:sp>
      <p:sp>
        <p:nvSpPr>
          <p:cNvPr id="235" name="Google Shape;235;p49"/>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36" name="Google Shape;236;p49"/>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50"/>
          <p:cNvSpPr/>
          <p:nvPr/>
        </p:nvSpPr>
        <p:spPr>
          <a:xfrm>
            <a:off x="4211875" y="0"/>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sz="2400" dirty="0">
                <a:solidFill>
                  <a:srgbClr val="5F6368"/>
                </a:solidFill>
                <a:latin typeface="Open Sans"/>
                <a:ea typeface="Open Sans"/>
                <a:cs typeface="Open Sans"/>
                <a:sym typeface="Open Sans"/>
              </a:rPr>
              <a:t>Paper Wireframe</a:t>
            </a:r>
          </a:p>
        </p:txBody>
      </p:sp>
      <p:sp>
        <p:nvSpPr>
          <p:cNvPr id="243" name="Google Shape;243;p50"/>
          <p:cNvSpPr txBox="1"/>
          <p:nvPr/>
        </p:nvSpPr>
        <p:spPr>
          <a:xfrm>
            <a:off x="517675" y="1522550"/>
            <a:ext cx="2421300" cy="2769959"/>
          </a:xfrm>
          <a:prstGeom prst="rect">
            <a:avLst/>
          </a:prstGeom>
          <a:noFill/>
          <a:ln>
            <a:noFill/>
          </a:ln>
        </p:spPr>
        <p:txBody>
          <a:bodyPr spcFirstLastPara="1" wrap="square" lIns="0" tIns="91425" rIns="91425" bIns="91425" anchor="t" anchorCtr="0">
            <a:spAutoFit/>
          </a:bodyPr>
          <a:lstStyle/>
          <a:p>
            <a:pPr marL="0" lvl="0" indent="0" algn="just"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I did the paper wireframe process based on the Lean UX approach. My intention was to help young footballer talents to show their skills, get recognized by Coaches and scouts all over the world. </a:t>
            </a:r>
            <a:endParaRPr lang="en-US" dirty="0"/>
          </a:p>
        </p:txBody>
      </p:sp>
      <p:sp>
        <p:nvSpPr>
          <p:cNvPr id="244" name="Google Shape;244;p50"/>
          <p:cNvSpPr txBox="1"/>
          <p:nvPr/>
        </p:nvSpPr>
        <p:spPr>
          <a:xfrm>
            <a:off x="5830075" y="1833000"/>
            <a:ext cx="16956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paper wireframes including five different versions of the same screen and one image of the new, refined version</a:t>
            </a:r>
            <a:endParaRPr sz="1200">
              <a:solidFill>
                <a:srgbClr val="5F6368"/>
              </a:solidFill>
              <a:latin typeface="Open Sans"/>
              <a:ea typeface="Open Sans"/>
              <a:cs typeface="Open Sans"/>
              <a:sym typeface="Open Sans"/>
            </a:endParaRPr>
          </a:p>
        </p:txBody>
      </p:sp>
      <p:pic>
        <p:nvPicPr>
          <p:cNvPr id="6" name="image9.jpeg">
            <a:extLst>
              <a:ext uri="{FF2B5EF4-FFF2-40B4-BE49-F238E27FC236}">
                <a16:creationId xmlns:a16="http://schemas.microsoft.com/office/drawing/2014/main" id="{F4DB9530-90C6-4EC6-ACD9-FE780EE7D40D}"/>
              </a:ext>
            </a:extLst>
          </p:cNvPr>
          <p:cNvPicPr>
            <a:picLocks noChangeAspect="1"/>
          </p:cNvPicPr>
          <p:nvPr/>
        </p:nvPicPr>
        <p:blipFill>
          <a:blip r:embed="rId3" cstate="print"/>
          <a:stretch>
            <a:fillRect/>
          </a:stretch>
        </p:blipFill>
        <p:spPr>
          <a:xfrm>
            <a:off x="3339235" y="524350"/>
            <a:ext cx="5257165" cy="3942715"/>
          </a:xfrm>
          <a:prstGeom prst="rect">
            <a:avLst/>
          </a:prstGeom>
          <a:ln>
            <a:solidFill>
              <a:schemeClr val="tx1"/>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5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50" name="Google Shape;250;p51"/>
          <p:cNvSpPr txBox="1"/>
          <p:nvPr/>
        </p:nvSpPr>
        <p:spPr>
          <a:xfrm>
            <a:off x="517675" y="1522550"/>
            <a:ext cx="2421300"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After ideating and paper</a:t>
            </a: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wire framing, I come up</a:t>
            </a: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with the first concept of</a:t>
            </a: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Digital wire framing, which</a:t>
            </a: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enables “Young Footballer</a:t>
            </a: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talents” to track their</a:t>
            </a: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progress that they have</a:t>
            </a: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given by coaches</a:t>
            </a:r>
            <a:endParaRPr lang="en-US" dirty="0"/>
          </a:p>
        </p:txBody>
      </p:sp>
      <p:sp>
        <p:nvSpPr>
          <p:cNvPr id="255" name="Google Shape;255;p51"/>
          <p:cNvSpPr txBox="1"/>
          <p:nvPr/>
        </p:nvSpPr>
        <p:spPr>
          <a:xfrm>
            <a:off x="5363575" y="1833000"/>
            <a:ext cx="1892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Insert first wireframe example that demonstrates design thinking aligned with user research </a:t>
            </a:r>
            <a:endParaRPr sz="1200">
              <a:solidFill>
                <a:srgbClr val="5F6368"/>
              </a:solidFill>
              <a:latin typeface="Open Sans"/>
              <a:ea typeface="Open Sans"/>
              <a:cs typeface="Open Sans"/>
              <a:sym typeface="Open Sans"/>
            </a:endParaRPr>
          </a:p>
        </p:txBody>
      </p:sp>
      <p:grpSp>
        <p:nvGrpSpPr>
          <p:cNvPr id="2" name="Group 2">
            <a:extLst>
              <a:ext uri="{FF2B5EF4-FFF2-40B4-BE49-F238E27FC236}">
                <a16:creationId xmlns:a16="http://schemas.microsoft.com/office/drawing/2014/main" id="{6356751E-FEEB-455B-B6DB-896E2A33DF44}"/>
              </a:ext>
            </a:extLst>
          </p:cNvPr>
          <p:cNvGrpSpPr>
            <a:grpSpLocks/>
          </p:cNvGrpSpPr>
          <p:nvPr/>
        </p:nvGrpSpPr>
        <p:grpSpPr bwMode="auto">
          <a:xfrm>
            <a:off x="4680920" y="155315"/>
            <a:ext cx="3266447" cy="4895850"/>
            <a:chOff x="7194" y="194"/>
            <a:chExt cx="5146" cy="7711"/>
          </a:xfrm>
        </p:grpSpPr>
        <p:pic>
          <p:nvPicPr>
            <p:cNvPr id="4099" name="Picture 3">
              <a:extLst>
                <a:ext uri="{FF2B5EF4-FFF2-40B4-BE49-F238E27FC236}">
                  <a16:creationId xmlns:a16="http://schemas.microsoft.com/office/drawing/2014/main" id="{C1798504-F431-4E11-BE53-F3A2F1FCA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2" y="194"/>
              <a:ext cx="3937" cy="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Line 4">
              <a:extLst>
                <a:ext uri="{FF2B5EF4-FFF2-40B4-BE49-F238E27FC236}">
                  <a16:creationId xmlns:a16="http://schemas.microsoft.com/office/drawing/2014/main" id="{F846BA07-CC1A-4084-9B8B-488802D3C4BD}"/>
                </a:ext>
              </a:extLst>
            </p:cNvPr>
            <p:cNvSpPr>
              <a:spLocks noChangeShapeType="1"/>
            </p:cNvSpPr>
            <p:nvPr/>
          </p:nvSpPr>
          <p:spPr bwMode="auto">
            <a:xfrm>
              <a:off x="7261" y="1873"/>
              <a:ext cx="2038" cy="61"/>
            </a:xfrm>
            <a:prstGeom prst="line">
              <a:avLst/>
            </a:prstGeom>
            <a:noFill/>
            <a:ln w="19050">
              <a:solidFill>
                <a:srgbClr val="FBBC0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1" name="Picture 5">
              <a:extLst>
                <a:ext uri="{FF2B5EF4-FFF2-40B4-BE49-F238E27FC236}">
                  <a16:creationId xmlns:a16="http://schemas.microsoft.com/office/drawing/2014/main" id="{730AE063-1EB6-4FB9-9261-EA5E3F29F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5" y="1869"/>
              <a:ext cx="168"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ine 6">
              <a:extLst>
                <a:ext uri="{FF2B5EF4-FFF2-40B4-BE49-F238E27FC236}">
                  <a16:creationId xmlns:a16="http://schemas.microsoft.com/office/drawing/2014/main" id="{CBB4D94F-0D5F-4959-B8B1-04FC1F52A938}"/>
                </a:ext>
              </a:extLst>
            </p:cNvPr>
            <p:cNvSpPr>
              <a:spLocks noChangeShapeType="1"/>
            </p:cNvSpPr>
            <p:nvPr/>
          </p:nvSpPr>
          <p:spPr bwMode="auto">
            <a:xfrm>
              <a:off x="12340" y="3765"/>
              <a:ext cx="0" cy="0"/>
            </a:xfrm>
            <a:prstGeom prst="line">
              <a:avLst/>
            </a:prstGeom>
            <a:noFill/>
            <a:ln w="19050">
              <a:solidFill>
                <a:srgbClr val="FBBC0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3" name="Picture 7">
              <a:extLst>
                <a:ext uri="{FF2B5EF4-FFF2-40B4-BE49-F238E27FC236}">
                  <a16:creationId xmlns:a16="http://schemas.microsoft.com/office/drawing/2014/main" id="{1220881D-5589-4D05-B2F5-1237EBB063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36" y="3651"/>
              <a:ext cx="169"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8">
              <a:extLst>
                <a:ext uri="{FF2B5EF4-FFF2-40B4-BE49-F238E27FC236}">
                  <a16:creationId xmlns:a16="http://schemas.microsoft.com/office/drawing/2014/main" id="{7239F555-DB01-43F0-856D-EE76BEA24767}"/>
                </a:ext>
              </a:extLst>
            </p:cNvPr>
            <p:cNvSpPr>
              <a:spLocks noChangeShapeType="1"/>
            </p:cNvSpPr>
            <p:nvPr/>
          </p:nvSpPr>
          <p:spPr bwMode="auto">
            <a:xfrm>
              <a:off x="11896" y="5564"/>
              <a:ext cx="0" cy="0"/>
            </a:xfrm>
            <a:prstGeom prst="line">
              <a:avLst/>
            </a:prstGeom>
            <a:noFill/>
            <a:ln w="19050">
              <a:solidFill>
                <a:srgbClr val="FBBC0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5" name="Picture 9">
              <a:extLst>
                <a:ext uri="{FF2B5EF4-FFF2-40B4-BE49-F238E27FC236}">
                  <a16:creationId xmlns:a16="http://schemas.microsoft.com/office/drawing/2014/main" id="{A05B1760-2C9A-4FEA-9DB0-F989FE88BC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2" y="5450"/>
              <a:ext cx="169"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0">
              <a:extLst>
                <a:ext uri="{FF2B5EF4-FFF2-40B4-BE49-F238E27FC236}">
                  <a16:creationId xmlns:a16="http://schemas.microsoft.com/office/drawing/2014/main" id="{DD804E1C-6D22-484C-81F0-7AB863EF22B4}"/>
                </a:ext>
              </a:extLst>
            </p:cNvPr>
            <p:cNvSpPr>
              <a:spLocks noChangeShapeType="1"/>
            </p:cNvSpPr>
            <p:nvPr/>
          </p:nvSpPr>
          <p:spPr bwMode="auto">
            <a:xfrm flipV="1">
              <a:off x="7194" y="6710"/>
              <a:ext cx="1812" cy="28"/>
            </a:xfrm>
            <a:prstGeom prst="line">
              <a:avLst/>
            </a:prstGeom>
            <a:noFill/>
            <a:ln w="19050">
              <a:solidFill>
                <a:srgbClr val="FBBC0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7" name="Picture 11">
              <a:extLst>
                <a:ext uri="{FF2B5EF4-FFF2-40B4-BE49-F238E27FC236}">
                  <a16:creationId xmlns:a16="http://schemas.microsoft.com/office/drawing/2014/main" id="{730EC2A6-6962-4DDD-BA0D-151EB63BE9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6" y="6649"/>
              <a:ext cx="167"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Line 4">
            <a:extLst>
              <a:ext uri="{FF2B5EF4-FFF2-40B4-BE49-F238E27FC236}">
                <a16:creationId xmlns:a16="http://schemas.microsoft.com/office/drawing/2014/main" id="{9C7E3BA3-0D0E-41B7-9217-33EF058B9087}"/>
              </a:ext>
            </a:extLst>
          </p:cNvPr>
          <p:cNvSpPr>
            <a:spLocks noChangeShapeType="1"/>
          </p:cNvSpPr>
          <p:nvPr/>
        </p:nvSpPr>
        <p:spPr bwMode="auto">
          <a:xfrm>
            <a:off x="7417348" y="2400525"/>
            <a:ext cx="508681" cy="31604"/>
          </a:xfrm>
          <a:prstGeom prst="line">
            <a:avLst/>
          </a:prstGeom>
          <a:noFill/>
          <a:ln w="19050">
            <a:solidFill>
              <a:srgbClr val="FBBC0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4">
            <a:extLst>
              <a:ext uri="{FF2B5EF4-FFF2-40B4-BE49-F238E27FC236}">
                <a16:creationId xmlns:a16="http://schemas.microsoft.com/office/drawing/2014/main" id="{8B47B4A2-B054-4C7E-BD05-7DF5D574F7AC}"/>
              </a:ext>
            </a:extLst>
          </p:cNvPr>
          <p:cNvSpPr>
            <a:spLocks noChangeShapeType="1"/>
          </p:cNvSpPr>
          <p:nvPr/>
        </p:nvSpPr>
        <p:spPr bwMode="auto">
          <a:xfrm>
            <a:off x="7121603" y="3536183"/>
            <a:ext cx="829273" cy="31604"/>
          </a:xfrm>
          <a:prstGeom prst="line">
            <a:avLst/>
          </a:prstGeom>
          <a:noFill/>
          <a:ln w="19050">
            <a:solidFill>
              <a:srgbClr val="FBBC0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C6272EDF-F639-4239-AE61-7F00D666C299}"/>
              </a:ext>
            </a:extLst>
          </p:cNvPr>
          <p:cNvSpPr txBox="1"/>
          <p:nvPr/>
        </p:nvSpPr>
        <p:spPr>
          <a:xfrm>
            <a:off x="7926029" y="2130696"/>
            <a:ext cx="1128996" cy="738664"/>
          </a:xfrm>
          <a:prstGeom prst="rect">
            <a:avLst/>
          </a:prstGeom>
          <a:noFill/>
        </p:spPr>
        <p:txBody>
          <a:bodyPr wrap="square" rtlCol="0">
            <a:spAutoFit/>
          </a:bodyPr>
          <a:lstStyle/>
          <a:p>
            <a:r>
              <a:rPr lang="en-US" dirty="0"/>
              <a:t>Player’s detail information</a:t>
            </a:r>
          </a:p>
        </p:txBody>
      </p:sp>
      <p:sp>
        <p:nvSpPr>
          <p:cNvPr id="23" name="TextBox 22">
            <a:extLst>
              <a:ext uri="{FF2B5EF4-FFF2-40B4-BE49-F238E27FC236}">
                <a16:creationId xmlns:a16="http://schemas.microsoft.com/office/drawing/2014/main" id="{768329D7-A5D5-46A9-829C-3C7151897F4F}"/>
              </a:ext>
            </a:extLst>
          </p:cNvPr>
          <p:cNvSpPr txBox="1"/>
          <p:nvPr/>
        </p:nvSpPr>
        <p:spPr>
          <a:xfrm>
            <a:off x="7853655" y="3205014"/>
            <a:ext cx="1128996" cy="954107"/>
          </a:xfrm>
          <a:prstGeom prst="rect">
            <a:avLst/>
          </a:prstGeom>
          <a:noFill/>
        </p:spPr>
        <p:txBody>
          <a:bodyPr wrap="square" rtlCol="0">
            <a:spAutoFit/>
          </a:bodyPr>
          <a:lstStyle/>
          <a:p>
            <a:r>
              <a:rPr lang="en-US" dirty="0"/>
              <a:t>Player’s development progress chart</a:t>
            </a:r>
          </a:p>
        </p:txBody>
      </p:sp>
      <p:sp>
        <p:nvSpPr>
          <p:cNvPr id="24" name="TextBox 23">
            <a:extLst>
              <a:ext uri="{FF2B5EF4-FFF2-40B4-BE49-F238E27FC236}">
                <a16:creationId xmlns:a16="http://schemas.microsoft.com/office/drawing/2014/main" id="{E126EBE5-DE89-4621-AACF-2CA03435DF47}"/>
              </a:ext>
            </a:extLst>
          </p:cNvPr>
          <p:cNvSpPr txBox="1"/>
          <p:nvPr/>
        </p:nvSpPr>
        <p:spPr>
          <a:xfrm>
            <a:off x="3823282" y="3940884"/>
            <a:ext cx="1128996" cy="523220"/>
          </a:xfrm>
          <a:prstGeom prst="rect">
            <a:avLst/>
          </a:prstGeom>
          <a:noFill/>
        </p:spPr>
        <p:txBody>
          <a:bodyPr wrap="square" rtlCol="0">
            <a:spAutoFit/>
          </a:bodyPr>
          <a:lstStyle/>
          <a:p>
            <a:r>
              <a:rPr lang="en-US" dirty="0"/>
              <a:t>Navigation Menu</a:t>
            </a:r>
          </a:p>
        </p:txBody>
      </p:sp>
      <p:sp>
        <p:nvSpPr>
          <p:cNvPr id="25" name="TextBox 24">
            <a:extLst>
              <a:ext uri="{FF2B5EF4-FFF2-40B4-BE49-F238E27FC236}">
                <a16:creationId xmlns:a16="http://schemas.microsoft.com/office/drawing/2014/main" id="{04BEB790-6F22-4861-A8D7-D558ABAA3FCB}"/>
              </a:ext>
            </a:extLst>
          </p:cNvPr>
          <p:cNvSpPr txBox="1"/>
          <p:nvPr/>
        </p:nvSpPr>
        <p:spPr>
          <a:xfrm>
            <a:off x="3721627" y="849470"/>
            <a:ext cx="1128996" cy="738664"/>
          </a:xfrm>
          <a:prstGeom prst="rect">
            <a:avLst/>
          </a:prstGeom>
          <a:noFill/>
        </p:spPr>
        <p:txBody>
          <a:bodyPr wrap="square" rtlCol="0">
            <a:spAutoFit/>
          </a:bodyPr>
          <a:lstStyle/>
          <a:p>
            <a:r>
              <a:rPr lang="en-US" dirty="0"/>
              <a:t>User’s account information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3"/>
          <p:cNvSpPr/>
          <p:nvPr/>
        </p:nvSpPr>
        <p:spPr>
          <a:xfrm>
            <a:off x="4211875" y="0"/>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3"/>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Low-fidelity prototype</a:t>
            </a:r>
            <a:endParaRPr sz="2400">
              <a:solidFill>
                <a:srgbClr val="5F6368"/>
              </a:solidFill>
              <a:latin typeface="Open Sans"/>
              <a:ea typeface="Open Sans"/>
              <a:cs typeface="Open Sans"/>
              <a:sym typeface="Open Sans"/>
            </a:endParaRPr>
          </a:p>
        </p:txBody>
      </p:sp>
      <p:sp>
        <p:nvSpPr>
          <p:cNvPr id="275" name="Google Shape;275;p53"/>
          <p:cNvSpPr txBox="1"/>
          <p:nvPr/>
        </p:nvSpPr>
        <p:spPr>
          <a:xfrm>
            <a:off x="6011725" y="2110050"/>
            <a:ext cx="1332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Screenshot of prototype with connections or prototype GIF</a:t>
            </a:r>
            <a:endParaRPr sz="1200">
              <a:solidFill>
                <a:srgbClr val="5F6368"/>
              </a:solidFill>
              <a:latin typeface="Open Sans"/>
              <a:ea typeface="Open Sans"/>
              <a:cs typeface="Open Sans"/>
              <a:sym typeface="Open Sans"/>
            </a:endParaRPr>
          </a:p>
        </p:txBody>
      </p:sp>
      <p:sp>
        <p:nvSpPr>
          <p:cNvPr id="276" name="Google Shape;276;p53"/>
          <p:cNvSpPr txBox="1"/>
          <p:nvPr/>
        </p:nvSpPr>
        <p:spPr>
          <a:xfrm>
            <a:off x="532875" y="1793800"/>
            <a:ext cx="2915400"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Before preparing for usability study, I have implemented the low-ﬁdelity prototype in Figma that illustrate the user ﬂow from two sides of perspective (Player and Coach/Scout)</a:t>
            </a:r>
            <a:endParaRPr lang="en-US" dirty="0">
              <a:latin typeface="Open Sans"/>
              <a:ea typeface="Open Sans"/>
              <a:cs typeface="Open Sans"/>
              <a:sym typeface="Open Sans"/>
            </a:endParaRPr>
          </a:p>
        </p:txBody>
      </p:sp>
      <p:pic>
        <p:nvPicPr>
          <p:cNvPr id="6" name="image15.jpeg">
            <a:extLst>
              <a:ext uri="{FF2B5EF4-FFF2-40B4-BE49-F238E27FC236}">
                <a16:creationId xmlns:a16="http://schemas.microsoft.com/office/drawing/2014/main" id="{2146FA44-2848-4202-BEC7-92F8111E7888}"/>
              </a:ext>
            </a:extLst>
          </p:cNvPr>
          <p:cNvPicPr>
            <a:picLocks noChangeAspect="1"/>
          </p:cNvPicPr>
          <p:nvPr/>
        </p:nvPicPr>
        <p:blipFill>
          <a:blip r:embed="rId3" cstate="print"/>
          <a:stretch>
            <a:fillRect/>
          </a:stretch>
        </p:blipFill>
        <p:spPr>
          <a:xfrm>
            <a:off x="3448275" y="1100137"/>
            <a:ext cx="5016500" cy="2943225"/>
          </a:xfrm>
          <a:prstGeom prst="rect">
            <a:avLst/>
          </a:prstGeom>
          <a:ln>
            <a:solidFill>
              <a:schemeClr val="tx1"/>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4"/>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Usability study: parameters</a:t>
            </a:r>
            <a:endParaRPr sz="2400" dirty="0">
              <a:solidFill>
                <a:srgbClr val="5F6368"/>
              </a:solidFill>
              <a:latin typeface="Open Sans"/>
              <a:ea typeface="Open Sans"/>
              <a:cs typeface="Open Sans"/>
              <a:sym typeface="Open Sans"/>
            </a:endParaRPr>
          </a:p>
        </p:txBody>
      </p:sp>
      <p:sp>
        <p:nvSpPr>
          <p:cNvPr id="2" name="Rectangle 4">
            <a:extLst>
              <a:ext uri="{FF2B5EF4-FFF2-40B4-BE49-F238E27FC236}">
                <a16:creationId xmlns:a16="http://schemas.microsoft.com/office/drawing/2014/main" id="{11D24588-F14E-4E3D-A433-D280211BCC1E}"/>
              </a:ext>
            </a:extLst>
          </p:cNvPr>
          <p:cNvSpPr>
            <a:spLocks noChangeArrowheads="1"/>
          </p:cNvSpPr>
          <p:nvPr/>
        </p:nvSpPr>
        <p:spPr bwMode="auto">
          <a:xfrm>
            <a:off x="6838950" y="35785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3" name="Group 1">
            <a:extLst>
              <a:ext uri="{FF2B5EF4-FFF2-40B4-BE49-F238E27FC236}">
                <a16:creationId xmlns:a16="http://schemas.microsoft.com/office/drawing/2014/main" id="{CE09A59D-C855-4F35-B563-E1A4E6AF0DF6}"/>
              </a:ext>
            </a:extLst>
          </p:cNvPr>
          <p:cNvGrpSpPr>
            <a:grpSpLocks/>
          </p:cNvGrpSpPr>
          <p:nvPr/>
        </p:nvGrpSpPr>
        <p:grpSpPr bwMode="auto">
          <a:xfrm>
            <a:off x="2466975" y="1367820"/>
            <a:ext cx="514350" cy="514350"/>
            <a:chOff x="0" y="0"/>
            <a:chExt cx="809" cy="809"/>
          </a:xfrm>
        </p:grpSpPr>
        <p:sp>
          <p:nvSpPr>
            <p:cNvPr id="4" name="Freeform 3">
              <a:extLst>
                <a:ext uri="{FF2B5EF4-FFF2-40B4-BE49-F238E27FC236}">
                  <a16:creationId xmlns:a16="http://schemas.microsoft.com/office/drawing/2014/main" id="{C292800C-F2A6-4A2D-AF82-800F6FA564E4}"/>
                </a:ext>
              </a:extLst>
            </p:cNvPr>
            <p:cNvSpPr>
              <a:spLocks/>
            </p:cNvSpPr>
            <p:nvPr/>
          </p:nvSpPr>
          <p:spPr bwMode="auto">
            <a:xfrm>
              <a:off x="0" y="0"/>
              <a:ext cx="809" cy="809"/>
            </a:xfrm>
            <a:custGeom>
              <a:avLst/>
              <a:gdLst>
                <a:gd name="T0" fmla="*/ 404 w 809"/>
                <a:gd name="T1" fmla="*/ 808 h 809"/>
                <a:gd name="T2" fmla="*/ 332 w 809"/>
                <a:gd name="T3" fmla="*/ 802 h 809"/>
                <a:gd name="T4" fmla="*/ 263 w 809"/>
                <a:gd name="T5" fmla="*/ 783 h 809"/>
                <a:gd name="T6" fmla="*/ 200 w 809"/>
                <a:gd name="T7" fmla="*/ 753 h 809"/>
                <a:gd name="T8" fmla="*/ 144 w 809"/>
                <a:gd name="T9" fmla="*/ 713 h 809"/>
                <a:gd name="T10" fmla="*/ 95 w 809"/>
                <a:gd name="T11" fmla="*/ 665 h 809"/>
                <a:gd name="T12" fmla="*/ 55 w 809"/>
                <a:gd name="T13" fmla="*/ 608 h 809"/>
                <a:gd name="T14" fmla="*/ 25 w 809"/>
                <a:gd name="T15" fmla="*/ 545 h 809"/>
                <a:gd name="T16" fmla="*/ 7 w 809"/>
                <a:gd name="T17" fmla="*/ 477 h 809"/>
                <a:gd name="T18" fmla="*/ 0 w 809"/>
                <a:gd name="T19" fmla="*/ 404 h 809"/>
                <a:gd name="T20" fmla="*/ 7 w 809"/>
                <a:gd name="T21" fmla="*/ 332 h 809"/>
                <a:gd name="T22" fmla="*/ 25 w 809"/>
                <a:gd name="T23" fmla="*/ 263 h 809"/>
                <a:gd name="T24" fmla="*/ 55 w 809"/>
                <a:gd name="T25" fmla="*/ 200 h 809"/>
                <a:gd name="T26" fmla="*/ 95 w 809"/>
                <a:gd name="T27" fmla="*/ 144 h 809"/>
                <a:gd name="T28" fmla="*/ 144 w 809"/>
                <a:gd name="T29" fmla="*/ 95 h 809"/>
                <a:gd name="T30" fmla="*/ 200 w 809"/>
                <a:gd name="T31" fmla="*/ 55 h 809"/>
                <a:gd name="T32" fmla="*/ 263 w 809"/>
                <a:gd name="T33" fmla="*/ 25 h 809"/>
                <a:gd name="T34" fmla="*/ 332 w 809"/>
                <a:gd name="T35" fmla="*/ 7 h 809"/>
                <a:gd name="T36" fmla="*/ 404 w 809"/>
                <a:gd name="T37" fmla="*/ 0 h 809"/>
                <a:gd name="T38" fmla="*/ 483 w 809"/>
                <a:gd name="T39" fmla="*/ 8 h 809"/>
                <a:gd name="T40" fmla="*/ 559 w 809"/>
                <a:gd name="T41" fmla="*/ 31 h 809"/>
                <a:gd name="T42" fmla="*/ 628 w 809"/>
                <a:gd name="T43" fmla="*/ 68 h 809"/>
                <a:gd name="T44" fmla="*/ 690 w 809"/>
                <a:gd name="T45" fmla="*/ 118 h 809"/>
                <a:gd name="T46" fmla="*/ 740 w 809"/>
                <a:gd name="T47" fmla="*/ 180 h 809"/>
                <a:gd name="T48" fmla="*/ 778 w 809"/>
                <a:gd name="T49" fmla="*/ 250 h 809"/>
                <a:gd name="T50" fmla="*/ 801 w 809"/>
                <a:gd name="T51" fmla="*/ 325 h 809"/>
                <a:gd name="T52" fmla="*/ 808 w 809"/>
                <a:gd name="T53" fmla="*/ 404 h 809"/>
                <a:gd name="T54" fmla="*/ 802 w 809"/>
                <a:gd name="T55" fmla="*/ 477 h 809"/>
                <a:gd name="T56" fmla="*/ 783 w 809"/>
                <a:gd name="T57" fmla="*/ 545 h 809"/>
                <a:gd name="T58" fmla="*/ 753 w 809"/>
                <a:gd name="T59" fmla="*/ 608 h 809"/>
                <a:gd name="T60" fmla="*/ 713 w 809"/>
                <a:gd name="T61" fmla="*/ 665 h 809"/>
                <a:gd name="T62" fmla="*/ 665 w 809"/>
                <a:gd name="T63" fmla="*/ 713 h 809"/>
                <a:gd name="T64" fmla="*/ 608 w 809"/>
                <a:gd name="T65" fmla="*/ 753 h 809"/>
                <a:gd name="T66" fmla="*/ 545 w 809"/>
                <a:gd name="T67" fmla="*/ 783 h 809"/>
                <a:gd name="T68" fmla="*/ 477 w 809"/>
                <a:gd name="T69" fmla="*/ 802 h 809"/>
                <a:gd name="T70" fmla="*/ 404 w 809"/>
                <a:gd name="T71" fmla="*/ 808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9" h="809">
                  <a:moveTo>
                    <a:pt x="404" y="808"/>
                  </a:moveTo>
                  <a:lnTo>
                    <a:pt x="332" y="802"/>
                  </a:lnTo>
                  <a:lnTo>
                    <a:pt x="263" y="783"/>
                  </a:lnTo>
                  <a:lnTo>
                    <a:pt x="200" y="753"/>
                  </a:lnTo>
                  <a:lnTo>
                    <a:pt x="144" y="713"/>
                  </a:lnTo>
                  <a:lnTo>
                    <a:pt x="95" y="665"/>
                  </a:lnTo>
                  <a:lnTo>
                    <a:pt x="55" y="608"/>
                  </a:lnTo>
                  <a:lnTo>
                    <a:pt x="25" y="545"/>
                  </a:lnTo>
                  <a:lnTo>
                    <a:pt x="7" y="477"/>
                  </a:lnTo>
                  <a:lnTo>
                    <a:pt x="0" y="404"/>
                  </a:lnTo>
                  <a:lnTo>
                    <a:pt x="7" y="332"/>
                  </a:lnTo>
                  <a:lnTo>
                    <a:pt x="25" y="263"/>
                  </a:lnTo>
                  <a:lnTo>
                    <a:pt x="55" y="200"/>
                  </a:lnTo>
                  <a:lnTo>
                    <a:pt x="95" y="144"/>
                  </a:lnTo>
                  <a:lnTo>
                    <a:pt x="144" y="95"/>
                  </a:lnTo>
                  <a:lnTo>
                    <a:pt x="200" y="55"/>
                  </a:lnTo>
                  <a:lnTo>
                    <a:pt x="263" y="25"/>
                  </a:lnTo>
                  <a:lnTo>
                    <a:pt x="332" y="7"/>
                  </a:lnTo>
                  <a:lnTo>
                    <a:pt x="404" y="0"/>
                  </a:lnTo>
                  <a:lnTo>
                    <a:pt x="483" y="8"/>
                  </a:lnTo>
                  <a:lnTo>
                    <a:pt x="559" y="31"/>
                  </a:lnTo>
                  <a:lnTo>
                    <a:pt x="628" y="68"/>
                  </a:lnTo>
                  <a:lnTo>
                    <a:pt x="690" y="118"/>
                  </a:lnTo>
                  <a:lnTo>
                    <a:pt x="740" y="180"/>
                  </a:lnTo>
                  <a:lnTo>
                    <a:pt x="778" y="250"/>
                  </a:lnTo>
                  <a:lnTo>
                    <a:pt x="801" y="325"/>
                  </a:lnTo>
                  <a:lnTo>
                    <a:pt x="808" y="404"/>
                  </a:lnTo>
                  <a:lnTo>
                    <a:pt x="802" y="477"/>
                  </a:lnTo>
                  <a:lnTo>
                    <a:pt x="783" y="545"/>
                  </a:lnTo>
                  <a:lnTo>
                    <a:pt x="753" y="608"/>
                  </a:lnTo>
                  <a:lnTo>
                    <a:pt x="713" y="665"/>
                  </a:lnTo>
                  <a:lnTo>
                    <a:pt x="665" y="713"/>
                  </a:lnTo>
                  <a:lnTo>
                    <a:pt x="608" y="753"/>
                  </a:lnTo>
                  <a:lnTo>
                    <a:pt x="545" y="783"/>
                  </a:lnTo>
                  <a:lnTo>
                    <a:pt x="477" y="802"/>
                  </a:lnTo>
                  <a:lnTo>
                    <a:pt x="404" y="808"/>
                  </a:lnTo>
                  <a:close/>
                </a:path>
              </a:pathLst>
            </a:custGeom>
            <a:solidFill>
              <a:srgbClr val="FBBC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AutoShape 2">
              <a:extLst>
                <a:ext uri="{FF2B5EF4-FFF2-40B4-BE49-F238E27FC236}">
                  <a16:creationId xmlns:a16="http://schemas.microsoft.com/office/drawing/2014/main" id="{C1144978-67B2-4651-86CA-4D3EA8E6F6AB}"/>
                </a:ext>
              </a:extLst>
            </p:cNvPr>
            <p:cNvSpPr>
              <a:spLocks/>
            </p:cNvSpPr>
            <p:nvPr/>
          </p:nvSpPr>
          <p:spPr bwMode="auto">
            <a:xfrm>
              <a:off x="198" y="175"/>
              <a:ext cx="412" cy="458"/>
            </a:xfrm>
            <a:custGeom>
              <a:avLst/>
              <a:gdLst>
                <a:gd name="T0" fmla="+- 0 339 198"/>
                <a:gd name="T1" fmla="*/ T0 w 412"/>
                <a:gd name="T2" fmla="+- 0 221 175"/>
                <a:gd name="T3" fmla="*/ 221 h 458"/>
                <a:gd name="T4" fmla="+- 0 364 198"/>
                <a:gd name="T5" fmla="*/ T4 w 412"/>
                <a:gd name="T6" fmla="+- 0 188 175"/>
                <a:gd name="T7" fmla="*/ 188 h 458"/>
                <a:gd name="T8" fmla="+- 0 404 198"/>
                <a:gd name="T9" fmla="*/ T8 w 412"/>
                <a:gd name="T10" fmla="+- 0 175 175"/>
                <a:gd name="T11" fmla="*/ 175 h 458"/>
                <a:gd name="T12" fmla="+- 0 443 198"/>
                <a:gd name="T13" fmla="*/ T12 w 412"/>
                <a:gd name="T14" fmla="+- 0 188 175"/>
                <a:gd name="T15" fmla="*/ 188 h 458"/>
                <a:gd name="T16" fmla="+- 0 468 198"/>
                <a:gd name="T17" fmla="*/ T16 w 412"/>
                <a:gd name="T18" fmla="+- 0 221 175"/>
                <a:gd name="T19" fmla="*/ 221 h 458"/>
                <a:gd name="T20" fmla="+- 0 244 198"/>
                <a:gd name="T21" fmla="*/ T20 w 412"/>
                <a:gd name="T22" fmla="+- 0 633 175"/>
                <a:gd name="T23" fmla="*/ 633 h 458"/>
                <a:gd name="T24" fmla="+- 0 212 198"/>
                <a:gd name="T25" fmla="*/ T24 w 412"/>
                <a:gd name="T26" fmla="+- 0 619 175"/>
                <a:gd name="T27" fmla="*/ 619 h 458"/>
                <a:gd name="T28" fmla="+- 0 198 198"/>
                <a:gd name="T29" fmla="*/ T28 w 412"/>
                <a:gd name="T30" fmla="+- 0 587 175"/>
                <a:gd name="T31" fmla="*/ 587 h 458"/>
                <a:gd name="T32" fmla="+- 0 202 198"/>
                <a:gd name="T33" fmla="*/ T32 w 412"/>
                <a:gd name="T34" fmla="+- 0 249 175"/>
                <a:gd name="T35" fmla="*/ 249 h 458"/>
                <a:gd name="T36" fmla="+- 0 226 198"/>
                <a:gd name="T37" fmla="*/ T36 w 412"/>
                <a:gd name="T38" fmla="+- 0 225 175"/>
                <a:gd name="T39" fmla="*/ 225 h 458"/>
                <a:gd name="T40" fmla="+- 0 390 198"/>
                <a:gd name="T41" fmla="*/ T40 w 412"/>
                <a:gd name="T42" fmla="+- 0 221 175"/>
                <a:gd name="T43" fmla="*/ 221 h 458"/>
                <a:gd name="T44" fmla="+- 0 379 198"/>
                <a:gd name="T45" fmla="*/ T44 w 412"/>
                <a:gd name="T46" fmla="+- 0 244 175"/>
                <a:gd name="T47" fmla="*/ 244 h 458"/>
                <a:gd name="T48" fmla="+- 0 389 198"/>
                <a:gd name="T49" fmla="*/ T48 w 412"/>
                <a:gd name="T50" fmla="+- 0 268 175"/>
                <a:gd name="T51" fmla="*/ 268 h 458"/>
                <a:gd name="T52" fmla="+- 0 610 198"/>
                <a:gd name="T53" fmla="*/ T52 w 412"/>
                <a:gd name="T54" fmla="+- 0 313 175"/>
                <a:gd name="T55" fmla="*/ 313 h 458"/>
                <a:gd name="T56" fmla="+- 0 288 198"/>
                <a:gd name="T57" fmla="*/ T56 w 412"/>
                <a:gd name="T58" fmla="+- 0 358 175"/>
                <a:gd name="T59" fmla="*/ 358 h 458"/>
                <a:gd name="T60" fmla="+- 0 610 198"/>
                <a:gd name="T61" fmla="*/ T60 w 412"/>
                <a:gd name="T62" fmla="+- 0 404 175"/>
                <a:gd name="T63" fmla="*/ 404 h 458"/>
                <a:gd name="T64" fmla="+- 0 288 198"/>
                <a:gd name="T65" fmla="*/ T64 w 412"/>
                <a:gd name="T66" fmla="+- 0 450 175"/>
                <a:gd name="T67" fmla="*/ 450 h 458"/>
                <a:gd name="T68" fmla="+- 0 610 198"/>
                <a:gd name="T69" fmla="*/ T68 w 412"/>
                <a:gd name="T70" fmla="+- 0 495 175"/>
                <a:gd name="T71" fmla="*/ 495 h 458"/>
                <a:gd name="T72" fmla="+- 0 288 198"/>
                <a:gd name="T73" fmla="*/ T72 w 412"/>
                <a:gd name="T74" fmla="+- 0 541 175"/>
                <a:gd name="T75" fmla="*/ 541 h 458"/>
                <a:gd name="T76" fmla="+- 0 610 198"/>
                <a:gd name="T77" fmla="*/ T76 w 412"/>
                <a:gd name="T78" fmla="+- 0 587 175"/>
                <a:gd name="T79" fmla="*/ 587 h 458"/>
                <a:gd name="T80" fmla="+- 0 596 198"/>
                <a:gd name="T81" fmla="*/ T80 w 412"/>
                <a:gd name="T82" fmla="+- 0 619 175"/>
                <a:gd name="T83" fmla="*/ 619 h 458"/>
                <a:gd name="T84" fmla="+- 0 564 198"/>
                <a:gd name="T85" fmla="*/ T84 w 412"/>
                <a:gd name="T86" fmla="+- 0 633 175"/>
                <a:gd name="T87" fmla="*/ 633 h 458"/>
                <a:gd name="T88" fmla="+- 0 416 198"/>
                <a:gd name="T89" fmla="*/ T88 w 412"/>
                <a:gd name="T90" fmla="+- 0 268 175"/>
                <a:gd name="T91" fmla="*/ 268 h 458"/>
                <a:gd name="T92" fmla="+- 0 426 198"/>
                <a:gd name="T93" fmla="*/ T92 w 412"/>
                <a:gd name="T94" fmla="+- 0 231 175"/>
                <a:gd name="T95" fmla="*/ 231 h 458"/>
                <a:gd name="T96" fmla="+- 0 563 198"/>
                <a:gd name="T97" fmla="*/ T96 w 412"/>
                <a:gd name="T98" fmla="+- 0 221 175"/>
                <a:gd name="T99" fmla="*/ 221 h 458"/>
                <a:gd name="T100" fmla="+- 0 595 198"/>
                <a:gd name="T101" fmla="*/ T100 w 412"/>
                <a:gd name="T102" fmla="+- 0 234 175"/>
                <a:gd name="T103" fmla="*/ 234 h 458"/>
                <a:gd name="T104" fmla="+- 0 610 198"/>
                <a:gd name="T105" fmla="*/ T104 w 412"/>
                <a:gd name="T106" fmla="+- 0 267 175"/>
                <a:gd name="T107" fmla="*/ 267 h 458"/>
                <a:gd name="T108" fmla="+- 0 610 198"/>
                <a:gd name="T109" fmla="*/ T108 w 412"/>
                <a:gd name="T110" fmla="+- 0 358 175"/>
                <a:gd name="T111" fmla="*/ 358 h 458"/>
                <a:gd name="T112" fmla="+- 0 517 198"/>
                <a:gd name="T113" fmla="*/ T112 w 412"/>
                <a:gd name="T114" fmla="+- 0 313 175"/>
                <a:gd name="T115" fmla="*/ 313 h 458"/>
                <a:gd name="T116" fmla="+- 0 610 198"/>
                <a:gd name="T117" fmla="*/ T116 w 412"/>
                <a:gd name="T118" fmla="+- 0 358 175"/>
                <a:gd name="T119" fmla="*/ 358 h 458"/>
                <a:gd name="T120" fmla="+- 0 517 198"/>
                <a:gd name="T121" fmla="*/ T120 w 412"/>
                <a:gd name="T122" fmla="+- 0 450 175"/>
                <a:gd name="T123" fmla="*/ 450 h 458"/>
                <a:gd name="T124" fmla="+- 0 610 198"/>
                <a:gd name="T125" fmla="*/ T124 w 412"/>
                <a:gd name="T126" fmla="+- 0 404 175"/>
                <a:gd name="T127" fmla="*/ 404 h 458"/>
                <a:gd name="T128" fmla="+- 0 610 198"/>
                <a:gd name="T129" fmla="*/ T128 w 412"/>
                <a:gd name="T130" fmla="+- 0 541 175"/>
                <a:gd name="T131" fmla="*/ 541 h 458"/>
                <a:gd name="T132" fmla="+- 0 448 198"/>
                <a:gd name="T133" fmla="*/ T132 w 412"/>
                <a:gd name="T134" fmla="+- 0 495 175"/>
                <a:gd name="T135" fmla="*/ 495 h 458"/>
                <a:gd name="T136" fmla="+- 0 610 198"/>
                <a:gd name="T137" fmla="*/ T136 w 412"/>
                <a:gd name="T138" fmla="+- 0 541 175"/>
                <a:gd name="T139" fmla="*/ 541 h 45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Lst>
              <a:rect l="0" t="0" r="r" b="b"/>
              <a:pathLst>
                <a:path w="412" h="458">
                  <a:moveTo>
                    <a:pt x="270" y="46"/>
                  </a:moveTo>
                  <a:lnTo>
                    <a:pt x="141" y="46"/>
                  </a:lnTo>
                  <a:lnTo>
                    <a:pt x="151" y="28"/>
                  </a:lnTo>
                  <a:lnTo>
                    <a:pt x="166" y="13"/>
                  </a:lnTo>
                  <a:lnTo>
                    <a:pt x="184" y="4"/>
                  </a:lnTo>
                  <a:lnTo>
                    <a:pt x="206" y="0"/>
                  </a:lnTo>
                  <a:lnTo>
                    <a:pt x="227" y="4"/>
                  </a:lnTo>
                  <a:lnTo>
                    <a:pt x="245" y="13"/>
                  </a:lnTo>
                  <a:lnTo>
                    <a:pt x="260" y="28"/>
                  </a:lnTo>
                  <a:lnTo>
                    <a:pt x="270" y="46"/>
                  </a:lnTo>
                  <a:close/>
                  <a:moveTo>
                    <a:pt x="366" y="458"/>
                  </a:moveTo>
                  <a:lnTo>
                    <a:pt x="46" y="458"/>
                  </a:lnTo>
                  <a:lnTo>
                    <a:pt x="28" y="454"/>
                  </a:lnTo>
                  <a:lnTo>
                    <a:pt x="14" y="444"/>
                  </a:lnTo>
                  <a:lnTo>
                    <a:pt x="4" y="430"/>
                  </a:lnTo>
                  <a:lnTo>
                    <a:pt x="0" y="412"/>
                  </a:lnTo>
                  <a:lnTo>
                    <a:pt x="0" y="92"/>
                  </a:lnTo>
                  <a:lnTo>
                    <a:pt x="4" y="74"/>
                  </a:lnTo>
                  <a:lnTo>
                    <a:pt x="14" y="60"/>
                  </a:lnTo>
                  <a:lnTo>
                    <a:pt x="28" y="50"/>
                  </a:lnTo>
                  <a:lnTo>
                    <a:pt x="46" y="46"/>
                  </a:lnTo>
                  <a:lnTo>
                    <a:pt x="192" y="46"/>
                  </a:lnTo>
                  <a:lnTo>
                    <a:pt x="182" y="56"/>
                  </a:lnTo>
                  <a:lnTo>
                    <a:pt x="181" y="69"/>
                  </a:lnTo>
                  <a:lnTo>
                    <a:pt x="181" y="83"/>
                  </a:lnTo>
                  <a:lnTo>
                    <a:pt x="191" y="93"/>
                  </a:lnTo>
                  <a:lnTo>
                    <a:pt x="412" y="93"/>
                  </a:lnTo>
                  <a:lnTo>
                    <a:pt x="412" y="138"/>
                  </a:lnTo>
                  <a:lnTo>
                    <a:pt x="90" y="138"/>
                  </a:lnTo>
                  <a:lnTo>
                    <a:pt x="90" y="183"/>
                  </a:lnTo>
                  <a:lnTo>
                    <a:pt x="412" y="183"/>
                  </a:lnTo>
                  <a:lnTo>
                    <a:pt x="412" y="229"/>
                  </a:lnTo>
                  <a:lnTo>
                    <a:pt x="90" y="229"/>
                  </a:lnTo>
                  <a:lnTo>
                    <a:pt x="90" y="275"/>
                  </a:lnTo>
                  <a:lnTo>
                    <a:pt x="412" y="275"/>
                  </a:lnTo>
                  <a:lnTo>
                    <a:pt x="412" y="320"/>
                  </a:lnTo>
                  <a:lnTo>
                    <a:pt x="90" y="320"/>
                  </a:lnTo>
                  <a:lnTo>
                    <a:pt x="90" y="366"/>
                  </a:lnTo>
                  <a:lnTo>
                    <a:pt x="412" y="366"/>
                  </a:lnTo>
                  <a:lnTo>
                    <a:pt x="412" y="412"/>
                  </a:lnTo>
                  <a:lnTo>
                    <a:pt x="408" y="430"/>
                  </a:lnTo>
                  <a:lnTo>
                    <a:pt x="398" y="444"/>
                  </a:lnTo>
                  <a:lnTo>
                    <a:pt x="384" y="454"/>
                  </a:lnTo>
                  <a:lnTo>
                    <a:pt x="366" y="458"/>
                  </a:lnTo>
                  <a:close/>
                  <a:moveTo>
                    <a:pt x="412" y="93"/>
                  </a:moveTo>
                  <a:lnTo>
                    <a:pt x="218" y="93"/>
                  </a:lnTo>
                  <a:lnTo>
                    <a:pt x="228" y="82"/>
                  </a:lnTo>
                  <a:lnTo>
                    <a:pt x="228" y="56"/>
                  </a:lnTo>
                  <a:lnTo>
                    <a:pt x="216" y="46"/>
                  </a:lnTo>
                  <a:lnTo>
                    <a:pt x="365" y="46"/>
                  </a:lnTo>
                  <a:lnTo>
                    <a:pt x="382" y="49"/>
                  </a:lnTo>
                  <a:lnTo>
                    <a:pt x="397" y="59"/>
                  </a:lnTo>
                  <a:lnTo>
                    <a:pt x="407" y="74"/>
                  </a:lnTo>
                  <a:lnTo>
                    <a:pt x="412" y="92"/>
                  </a:lnTo>
                  <a:lnTo>
                    <a:pt x="412" y="93"/>
                  </a:lnTo>
                  <a:close/>
                  <a:moveTo>
                    <a:pt x="412" y="183"/>
                  </a:moveTo>
                  <a:lnTo>
                    <a:pt x="319" y="183"/>
                  </a:lnTo>
                  <a:lnTo>
                    <a:pt x="319" y="138"/>
                  </a:lnTo>
                  <a:lnTo>
                    <a:pt x="412" y="138"/>
                  </a:lnTo>
                  <a:lnTo>
                    <a:pt x="412" y="183"/>
                  </a:lnTo>
                  <a:close/>
                  <a:moveTo>
                    <a:pt x="412" y="275"/>
                  </a:moveTo>
                  <a:lnTo>
                    <a:pt x="319" y="275"/>
                  </a:lnTo>
                  <a:lnTo>
                    <a:pt x="319" y="229"/>
                  </a:lnTo>
                  <a:lnTo>
                    <a:pt x="412" y="229"/>
                  </a:lnTo>
                  <a:lnTo>
                    <a:pt x="412" y="275"/>
                  </a:lnTo>
                  <a:close/>
                  <a:moveTo>
                    <a:pt x="412" y="366"/>
                  </a:moveTo>
                  <a:lnTo>
                    <a:pt x="250" y="366"/>
                  </a:lnTo>
                  <a:lnTo>
                    <a:pt x="250" y="320"/>
                  </a:lnTo>
                  <a:lnTo>
                    <a:pt x="412" y="320"/>
                  </a:lnTo>
                  <a:lnTo>
                    <a:pt x="412" y="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Rectangle 8">
            <a:extLst>
              <a:ext uri="{FF2B5EF4-FFF2-40B4-BE49-F238E27FC236}">
                <a16:creationId xmlns:a16="http://schemas.microsoft.com/office/drawing/2014/main" id="{061D586A-CBA0-4AF4-BE18-D4D1C819C684}"/>
              </a:ext>
            </a:extLst>
          </p:cNvPr>
          <p:cNvSpPr>
            <a:spLocks noChangeArrowheads="1"/>
          </p:cNvSpPr>
          <p:nvPr/>
        </p:nvSpPr>
        <p:spPr bwMode="auto">
          <a:xfrm>
            <a:off x="5086350" y="1911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7" name="Group 5">
            <a:extLst>
              <a:ext uri="{FF2B5EF4-FFF2-40B4-BE49-F238E27FC236}">
                <a16:creationId xmlns:a16="http://schemas.microsoft.com/office/drawing/2014/main" id="{0EBBD2DC-818D-4EE3-937A-BC4E382335FE}"/>
              </a:ext>
            </a:extLst>
          </p:cNvPr>
          <p:cNvGrpSpPr>
            <a:grpSpLocks/>
          </p:cNvGrpSpPr>
          <p:nvPr/>
        </p:nvGrpSpPr>
        <p:grpSpPr bwMode="auto">
          <a:xfrm>
            <a:off x="6415600" y="1313495"/>
            <a:ext cx="514350" cy="514350"/>
            <a:chOff x="0" y="0"/>
            <a:chExt cx="809" cy="809"/>
          </a:xfrm>
        </p:grpSpPr>
        <p:sp>
          <p:nvSpPr>
            <p:cNvPr id="8" name="Freeform 7">
              <a:extLst>
                <a:ext uri="{FF2B5EF4-FFF2-40B4-BE49-F238E27FC236}">
                  <a16:creationId xmlns:a16="http://schemas.microsoft.com/office/drawing/2014/main" id="{CA11260B-E211-4F41-BA6B-C6CF703FE79B}"/>
                </a:ext>
              </a:extLst>
            </p:cNvPr>
            <p:cNvSpPr>
              <a:spLocks/>
            </p:cNvSpPr>
            <p:nvPr/>
          </p:nvSpPr>
          <p:spPr bwMode="auto">
            <a:xfrm>
              <a:off x="0" y="0"/>
              <a:ext cx="809" cy="809"/>
            </a:xfrm>
            <a:custGeom>
              <a:avLst/>
              <a:gdLst>
                <a:gd name="T0" fmla="*/ 404 w 809"/>
                <a:gd name="T1" fmla="*/ 808 h 809"/>
                <a:gd name="T2" fmla="*/ 332 w 809"/>
                <a:gd name="T3" fmla="*/ 802 h 809"/>
                <a:gd name="T4" fmla="*/ 263 w 809"/>
                <a:gd name="T5" fmla="*/ 783 h 809"/>
                <a:gd name="T6" fmla="*/ 200 w 809"/>
                <a:gd name="T7" fmla="*/ 753 h 809"/>
                <a:gd name="T8" fmla="*/ 144 w 809"/>
                <a:gd name="T9" fmla="*/ 713 h 809"/>
                <a:gd name="T10" fmla="*/ 95 w 809"/>
                <a:gd name="T11" fmla="*/ 665 h 809"/>
                <a:gd name="T12" fmla="*/ 55 w 809"/>
                <a:gd name="T13" fmla="*/ 608 h 809"/>
                <a:gd name="T14" fmla="*/ 25 w 809"/>
                <a:gd name="T15" fmla="*/ 545 h 809"/>
                <a:gd name="T16" fmla="*/ 7 w 809"/>
                <a:gd name="T17" fmla="*/ 477 h 809"/>
                <a:gd name="T18" fmla="*/ 0 w 809"/>
                <a:gd name="T19" fmla="*/ 404 h 809"/>
                <a:gd name="T20" fmla="*/ 7 w 809"/>
                <a:gd name="T21" fmla="*/ 332 h 809"/>
                <a:gd name="T22" fmla="*/ 25 w 809"/>
                <a:gd name="T23" fmla="*/ 263 h 809"/>
                <a:gd name="T24" fmla="*/ 55 w 809"/>
                <a:gd name="T25" fmla="*/ 200 h 809"/>
                <a:gd name="T26" fmla="*/ 95 w 809"/>
                <a:gd name="T27" fmla="*/ 144 h 809"/>
                <a:gd name="T28" fmla="*/ 144 w 809"/>
                <a:gd name="T29" fmla="*/ 95 h 809"/>
                <a:gd name="T30" fmla="*/ 200 w 809"/>
                <a:gd name="T31" fmla="*/ 55 h 809"/>
                <a:gd name="T32" fmla="*/ 263 w 809"/>
                <a:gd name="T33" fmla="*/ 25 h 809"/>
                <a:gd name="T34" fmla="*/ 332 w 809"/>
                <a:gd name="T35" fmla="*/ 7 h 809"/>
                <a:gd name="T36" fmla="*/ 404 w 809"/>
                <a:gd name="T37" fmla="*/ 0 h 809"/>
                <a:gd name="T38" fmla="*/ 483 w 809"/>
                <a:gd name="T39" fmla="*/ 8 h 809"/>
                <a:gd name="T40" fmla="*/ 559 w 809"/>
                <a:gd name="T41" fmla="*/ 31 h 809"/>
                <a:gd name="T42" fmla="*/ 628 w 809"/>
                <a:gd name="T43" fmla="*/ 68 h 809"/>
                <a:gd name="T44" fmla="*/ 690 w 809"/>
                <a:gd name="T45" fmla="*/ 118 h 809"/>
                <a:gd name="T46" fmla="*/ 740 w 809"/>
                <a:gd name="T47" fmla="*/ 180 h 809"/>
                <a:gd name="T48" fmla="*/ 778 w 809"/>
                <a:gd name="T49" fmla="*/ 250 h 809"/>
                <a:gd name="T50" fmla="*/ 801 w 809"/>
                <a:gd name="T51" fmla="*/ 325 h 809"/>
                <a:gd name="T52" fmla="*/ 808 w 809"/>
                <a:gd name="T53" fmla="*/ 404 h 809"/>
                <a:gd name="T54" fmla="*/ 802 w 809"/>
                <a:gd name="T55" fmla="*/ 477 h 809"/>
                <a:gd name="T56" fmla="*/ 783 w 809"/>
                <a:gd name="T57" fmla="*/ 545 h 809"/>
                <a:gd name="T58" fmla="*/ 753 w 809"/>
                <a:gd name="T59" fmla="*/ 608 h 809"/>
                <a:gd name="T60" fmla="*/ 713 w 809"/>
                <a:gd name="T61" fmla="*/ 665 h 809"/>
                <a:gd name="T62" fmla="*/ 665 w 809"/>
                <a:gd name="T63" fmla="*/ 713 h 809"/>
                <a:gd name="T64" fmla="*/ 608 w 809"/>
                <a:gd name="T65" fmla="*/ 753 h 809"/>
                <a:gd name="T66" fmla="*/ 545 w 809"/>
                <a:gd name="T67" fmla="*/ 783 h 809"/>
                <a:gd name="T68" fmla="*/ 477 w 809"/>
                <a:gd name="T69" fmla="*/ 802 h 809"/>
                <a:gd name="T70" fmla="*/ 404 w 809"/>
                <a:gd name="T71" fmla="*/ 808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9" h="809">
                  <a:moveTo>
                    <a:pt x="404" y="808"/>
                  </a:moveTo>
                  <a:lnTo>
                    <a:pt x="332" y="802"/>
                  </a:lnTo>
                  <a:lnTo>
                    <a:pt x="263" y="783"/>
                  </a:lnTo>
                  <a:lnTo>
                    <a:pt x="200" y="753"/>
                  </a:lnTo>
                  <a:lnTo>
                    <a:pt x="144" y="713"/>
                  </a:lnTo>
                  <a:lnTo>
                    <a:pt x="95" y="665"/>
                  </a:lnTo>
                  <a:lnTo>
                    <a:pt x="55" y="608"/>
                  </a:lnTo>
                  <a:lnTo>
                    <a:pt x="25" y="545"/>
                  </a:lnTo>
                  <a:lnTo>
                    <a:pt x="7" y="477"/>
                  </a:lnTo>
                  <a:lnTo>
                    <a:pt x="0" y="404"/>
                  </a:lnTo>
                  <a:lnTo>
                    <a:pt x="7" y="332"/>
                  </a:lnTo>
                  <a:lnTo>
                    <a:pt x="25" y="263"/>
                  </a:lnTo>
                  <a:lnTo>
                    <a:pt x="55" y="200"/>
                  </a:lnTo>
                  <a:lnTo>
                    <a:pt x="95" y="144"/>
                  </a:lnTo>
                  <a:lnTo>
                    <a:pt x="144" y="95"/>
                  </a:lnTo>
                  <a:lnTo>
                    <a:pt x="200" y="55"/>
                  </a:lnTo>
                  <a:lnTo>
                    <a:pt x="263" y="25"/>
                  </a:lnTo>
                  <a:lnTo>
                    <a:pt x="332" y="7"/>
                  </a:lnTo>
                  <a:lnTo>
                    <a:pt x="404" y="0"/>
                  </a:lnTo>
                  <a:lnTo>
                    <a:pt x="483" y="8"/>
                  </a:lnTo>
                  <a:lnTo>
                    <a:pt x="559" y="31"/>
                  </a:lnTo>
                  <a:lnTo>
                    <a:pt x="628" y="68"/>
                  </a:lnTo>
                  <a:lnTo>
                    <a:pt x="690" y="118"/>
                  </a:lnTo>
                  <a:lnTo>
                    <a:pt x="740" y="180"/>
                  </a:lnTo>
                  <a:lnTo>
                    <a:pt x="778" y="250"/>
                  </a:lnTo>
                  <a:lnTo>
                    <a:pt x="801" y="325"/>
                  </a:lnTo>
                  <a:lnTo>
                    <a:pt x="808" y="404"/>
                  </a:lnTo>
                  <a:lnTo>
                    <a:pt x="802" y="477"/>
                  </a:lnTo>
                  <a:lnTo>
                    <a:pt x="783" y="545"/>
                  </a:lnTo>
                  <a:lnTo>
                    <a:pt x="753" y="608"/>
                  </a:lnTo>
                  <a:lnTo>
                    <a:pt x="713" y="665"/>
                  </a:lnTo>
                  <a:lnTo>
                    <a:pt x="665" y="713"/>
                  </a:lnTo>
                  <a:lnTo>
                    <a:pt x="608" y="753"/>
                  </a:lnTo>
                  <a:lnTo>
                    <a:pt x="545" y="783"/>
                  </a:lnTo>
                  <a:lnTo>
                    <a:pt x="477" y="802"/>
                  </a:lnTo>
                  <a:lnTo>
                    <a:pt x="404" y="808"/>
                  </a:lnTo>
                  <a:close/>
                </a:path>
              </a:pathLst>
            </a:custGeom>
            <a:solidFill>
              <a:srgbClr val="FBBC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AutoShape 6">
              <a:extLst>
                <a:ext uri="{FF2B5EF4-FFF2-40B4-BE49-F238E27FC236}">
                  <a16:creationId xmlns:a16="http://schemas.microsoft.com/office/drawing/2014/main" id="{32F2A3B4-F25C-4C9E-87A0-D89E0983716E}"/>
                </a:ext>
              </a:extLst>
            </p:cNvPr>
            <p:cNvSpPr>
              <a:spLocks/>
            </p:cNvSpPr>
            <p:nvPr/>
          </p:nvSpPr>
          <p:spPr bwMode="auto">
            <a:xfrm>
              <a:off x="228" y="152"/>
              <a:ext cx="351" cy="503"/>
            </a:xfrm>
            <a:custGeom>
              <a:avLst/>
              <a:gdLst>
                <a:gd name="T0" fmla="+- 0 404 229"/>
                <a:gd name="T1" fmla="*/ T0 w 351"/>
                <a:gd name="T2" fmla="+- 0 655 153"/>
                <a:gd name="T3" fmla="*/ 655 h 503"/>
                <a:gd name="T4" fmla="+- 0 376 229"/>
                <a:gd name="T5" fmla="*/ T4 w 351"/>
                <a:gd name="T6" fmla="+- 0 623 153"/>
                <a:gd name="T7" fmla="*/ 623 h 503"/>
                <a:gd name="T8" fmla="+- 0 316 229"/>
                <a:gd name="T9" fmla="*/ T8 w 351"/>
                <a:gd name="T10" fmla="+- 0 541 153"/>
                <a:gd name="T11" fmla="*/ 541 h 503"/>
                <a:gd name="T12" fmla="+- 0 256 229"/>
                <a:gd name="T13" fmla="*/ T12 w 351"/>
                <a:gd name="T14" fmla="+- 0 435 153"/>
                <a:gd name="T15" fmla="*/ 435 h 503"/>
                <a:gd name="T16" fmla="+- 0 229 229"/>
                <a:gd name="T17" fmla="*/ T16 w 351"/>
                <a:gd name="T18" fmla="+- 0 329 153"/>
                <a:gd name="T19" fmla="*/ 329 h 503"/>
                <a:gd name="T20" fmla="+- 0 242 229"/>
                <a:gd name="T21" fmla="*/ T20 w 351"/>
                <a:gd name="T22" fmla="+- 0 260 153"/>
                <a:gd name="T23" fmla="*/ 260 h 503"/>
                <a:gd name="T24" fmla="+- 0 280 229"/>
                <a:gd name="T25" fmla="*/ T24 w 351"/>
                <a:gd name="T26" fmla="+- 0 204 153"/>
                <a:gd name="T27" fmla="*/ 204 h 503"/>
                <a:gd name="T28" fmla="+- 0 335 229"/>
                <a:gd name="T29" fmla="*/ T28 w 351"/>
                <a:gd name="T30" fmla="+- 0 166 153"/>
                <a:gd name="T31" fmla="*/ 166 h 503"/>
                <a:gd name="T32" fmla="+- 0 404 229"/>
                <a:gd name="T33" fmla="*/ T32 w 351"/>
                <a:gd name="T34" fmla="+- 0 153 153"/>
                <a:gd name="T35" fmla="*/ 153 h 503"/>
                <a:gd name="T36" fmla="+- 0 472 229"/>
                <a:gd name="T37" fmla="*/ T36 w 351"/>
                <a:gd name="T38" fmla="+- 0 166 153"/>
                <a:gd name="T39" fmla="*/ 166 h 503"/>
                <a:gd name="T40" fmla="+- 0 527 229"/>
                <a:gd name="T41" fmla="*/ T40 w 351"/>
                <a:gd name="T42" fmla="+- 0 204 153"/>
                <a:gd name="T43" fmla="*/ 204 h 503"/>
                <a:gd name="T44" fmla="+- 0 565 229"/>
                <a:gd name="T45" fmla="*/ T44 w 351"/>
                <a:gd name="T46" fmla="+- 0 260 153"/>
                <a:gd name="T47" fmla="*/ 260 h 503"/>
                <a:gd name="T48" fmla="+- 0 566 229"/>
                <a:gd name="T49" fmla="*/ T48 w 351"/>
                <a:gd name="T50" fmla="+- 0 266 153"/>
                <a:gd name="T51" fmla="*/ 266 h 503"/>
                <a:gd name="T52" fmla="+- 0 404 229"/>
                <a:gd name="T53" fmla="*/ T52 w 351"/>
                <a:gd name="T54" fmla="+- 0 266 153"/>
                <a:gd name="T55" fmla="*/ 266 h 503"/>
                <a:gd name="T56" fmla="+- 0 380 229"/>
                <a:gd name="T57" fmla="*/ T56 w 351"/>
                <a:gd name="T58" fmla="+- 0 271 153"/>
                <a:gd name="T59" fmla="*/ 271 h 503"/>
                <a:gd name="T60" fmla="+- 0 360 229"/>
                <a:gd name="T61" fmla="*/ T60 w 351"/>
                <a:gd name="T62" fmla="+- 0 285 153"/>
                <a:gd name="T63" fmla="*/ 285 h 503"/>
                <a:gd name="T64" fmla="+- 0 347 229"/>
                <a:gd name="T65" fmla="*/ T64 w 351"/>
                <a:gd name="T66" fmla="+- 0 305 153"/>
                <a:gd name="T67" fmla="*/ 305 h 503"/>
                <a:gd name="T68" fmla="+- 0 342 229"/>
                <a:gd name="T69" fmla="*/ T68 w 351"/>
                <a:gd name="T70" fmla="+- 0 329 153"/>
                <a:gd name="T71" fmla="*/ 329 h 503"/>
                <a:gd name="T72" fmla="+- 0 347 229"/>
                <a:gd name="T73" fmla="*/ T72 w 351"/>
                <a:gd name="T74" fmla="+- 0 353 153"/>
                <a:gd name="T75" fmla="*/ 353 h 503"/>
                <a:gd name="T76" fmla="+- 0 360 229"/>
                <a:gd name="T77" fmla="*/ T76 w 351"/>
                <a:gd name="T78" fmla="+- 0 373 153"/>
                <a:gd name="T79" fmla="*/ 373 h 503"/>
                <a:gd name="T80" fmla="+- 0 379 229"/>
                <a:gd name="T81" fmla="*/ T80 w 351"/>
                <a:gd name="T82" fmla="+- 0 386 153"/>
                <a:gd name="T83" fmla="*/ 386 h 503"/>
                <a:gd name="T84" fmla="+- 0 404 229"/>
                <a:gd name="T85" fmla="*/ T84 w 351"/>
                <a:gd name="T86" fmla="+- 0 391 153"/>
                <a:gd name="T87" fmla="*/ 391 h 503"/>
                <a:gd name="T88" fmla="+- 0 577 229"/>
                <a:gd name="T89" fmla="*/ T88 w 351"/>
                <a:gd name="T90" fmla="+- 0 391 153"/>
                <a:gd name="T91" fmla="*/ 391 h 503"/>
                <a:gd name="T92" fmla="+- 0 576 229"/>
                <a:gd name="T93" fmla="*/ T92 w 351"/>
                <a:gd name="T94" fmla="+- 0 408 153"/>
                <a:gd name="T95" fmla="*/ 408 h 503"/>
                <a:gd name="T96" fmla="+- 0 557 229"/>
                <a:gd name="T97" fmla="*/ T96 w 351"/>
                <a:gd name="T98" fmla="+- 0 468 153"/>
                <a:gd name="T99" fmla="*/ 468 h 503"/>
                <a:gd name="T100" fmla="+- 0 505 229"/>
                <a:gd name="T101" fmla="*/ T100 w 351"/>
                <a:gd name="T102" fmla="+- 0 541 153"/>
                <a:gd name="T103" fmla="*/ 541 h 503"/>
                <a:gd name="T104" fmla="+- 0 404 229"/>
                <a:gd name="T105" fmla="*/ T104 w 351"/>
                <a:gd name="T106" fmla="+- 0 655 153"/>
                <a:gd name="T107" fmla="*/ 655 h 503"/>
                <a:gd name="T108" fmla="+- 0 577 229"/>
                <a:gd name="T109" fmla="*/ T108 w 351"/>
                <a:gd name="T110" fmla="+- 0 391 153"/>
                <a:gd name="T111" fmla="*/ 391 h 503"/>
                <a:gd name="T112" fmla="+- 0 404 229"/>
                <a:gd name="T113" fmla="*/ T112 w 351"/>
                <a:gd name="T114" fmla="+- 0 391 153"/>
                <a:gd name="T115" fmla="*/ 391 h 503"/>
                <a:gd name="T116" fmla="+- 0 428 229"/>
                <a:gd name="T117" fmla="*/ T116 w 351"/>
                <a:gd name="T118" fmla="+- 0 386 153"/>
                <a:gd name="T119" fmla="*/ 386 h 503"/>
                <a:gd name="T120" fmla="+- 0 447 229"/>
                <a:gd name="T121" fmla="*/ T120 w 351"/>
                <a:gd name="T122" fmla="+- 0 373 153"/>
                <a:gd name="T123" fmla="*/ 373 h 503"/>
                <a:gd name="T124" fmla="+- 0 461 229"/>
                <a:gd name="T125" fmla="*/ T124 w 351"/>
                <a:gd name="T126" fmla="+- 0 353 153"/>
                <a:gd name="T127" fmla="*/ 353 h 503"/>
                <a:gd name="T128" fmla="+- 0 466 229"/>
                <a:gd name="T129" fmla="*/ T128 w 351"/>
                <a:gd name="T130" fmla="+- 0 329 153"/>
                <a:gd name="T131" fmla="*/ 329 h 503"/>
                <a:gd name="T132" fmla="+- 0 461 229"/>
                <a:gd name="T133" fmla="*/ T132 w 351"/>
                <a:gd name="T134" fmla="+- 0 305 153"/>
                <a:gd name="T135" fmla="*/ 305 h 503"/>
                <a:gd name="T136" fmla="+- 0 448 229"/>
                <a:gd name="T137" fmla="*/ T136 w 351"/>
                <a:gd name="T138" fmla="+- 0 285 153"/>
                <a:gd name="T139" fmla="*/ 285 h 503"/>
                <a:gd name="T140" fmla="+- 0 428 229"/>
                <a:gd name="T141" fmla="*/ T140 w 351"/>
                <a:gd name="T142" fmla="+- 0 271 153"/>
                <a:gd name="T143" fmla="*/ 271 h 503"/>
                <a:gd name="T144" fmla="+- 0 404 229"/>
                <a:gd name="T145" fmla="*/ T144 w 351"/>
                <a:gd name="T146" fmla="+- 0 266 153"/>
                <a:gd name="T147" fmla="*/ 266 h 503"/>
                <a:gd name="T148" fmla="+- 0 566 229"/>
                <a:gd name="T149" fmla="*/ T148 w 351"/>
                <a:gd name="T150" fmla="+- 0 266 153"/>
                <a:gd name="T151" fmla="*/ 266 h 503"/>
                <a:gd name="T152" fmla="+- 0 579 229"/>
                <a:gd name="T153" fmla="*/ T152 w 351"/>
                <a:gd name="T154" fmla="+- 0 329 153"/>
                <a:gd name="T155" fmla="*/ 329 h 503"/>
                <a:gd name="T156" fmla="+- 0 577 229"/>
                <a:gd name="T157" fmla="*/ T156 w 351"/>
                <a:gd name="T158" fmla="+- 0 391 153"/>
                <a:gd name="T159" fmla="*/ 391 h 5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351" h="503">
                  <a:moveTo>
                    <a:pt x="175" y="502"/>
                  </a:moveTo>
                  <a:lnTo>
                    <a:pt x="147" y="470"/>
                  </a:lnTo>
                  <a:lnTo>
                    <a:pt x="87" y="388"/>
                  </a:lnTo>
                  <a:lnTo>
                    <a:pt x="27" y="282"/>
                  </a:lnTo>
                  <a:lnTo>
                    <a:pt x="0" y="176"/>
                  </a:lnTo>
                  <a:lnTo>
                    <a:pt x="13" y="107"/>
                  </a:lnTo>
                  <a:lnTo>
                    <a:pt x="51" y="51"/>
                  </a:lnTo>
                  <a:lnTo>
                    <a:pt x="106" y="13"/>
                  </a:lnTo>
                  <a:lnTo>
                    <a:pt x="175" y="0"/>
                  </a:lnTo>
                  <a:lnTo>
                    <a:pt x="243" y="13"/>
                  </a:lnTo>
                  <a:lnTo>
                    <a:pt x="298" y="51"/>
                  </a:lnTo>
                  <a:lnTo>
                    <a:pt x="336" y="107"/>
                  </a:lnTo>
                  <a:lnTo>
                    <a:pt x="337" y="113"/>
                  </a:lnTo>
                  <a:lnTo>
                    <a:pt x="175" y="113"/>
                  </a:lnTo>
                  <a:lnTo>
                    <a:pt x="151" y="118"/>
                  </a:lnTo>
                  <a:lnTo>
                    <a:pt x="131" y="132"/>
                  </a:lnTo>
                  <a:lnTo>
                    <a:pt x="118" y="152"/>
                  </a:lnTo>
                  <a:lnTo>
                    <a:pt x="113" y="176"/>
                  </a:lnTo>
                  <a:lnTo>
                    <a:pt x="118" y="200"/>
                  </a:lnTo>
                  <a:lnTo>
                    <a:pt x="131" y="220"/>
                  </a:lnTo>
                  <a:lnTo>
                    <a:pt x="150" y="233"/>
                  </a:lnTo>
                  <a:lnTo>
                    <a:pt x="175" y="238"/>
                  </a:lnTo>
                  <a:lnTo>
                    <a:pt x="348" y="238"/>
                  </a:lnTo>
                  <a:lnTo>
                    <a:pt x="347" y="255"/>
                  </a:lnTo>
                  <a:lnTo>
                    <a:pt x="328" y="315"/>
                  </a:lnTo>
                  <a:lnTo>
                    <a:pt x="276" y="388"/>
                  </a:lnTo>
                  <a:lnTo>
                    <a:pt x="175" y="502"/>
                  </a:lnTo>
                  <a:close/>
                  <a:moveTo>
                    <a:pt x="348" y="238"/>
                  </a:moveTo>
                  <a:lnTo>
                    <a:pt x="175" y="238"/>
                  </a:lnTo>
                  <a:lnTo>
                    <a:pt x="199" y="233"/>
                  </a:lnTo>
                  <a:lnTo>
                    <a:pt x="218" y="220"/>
                  </a:lnTo>
                  <a:lnTo>
                    <a:pt x="232" y="200"/>
                  </a:lnTo>
                  <a:lnTo>
                    <a:pt x="237" y="176"/>
                  </a:lnTo>
                  <a:lnTo>
                    <a:pt x="232" y="152"/>
                  </a:lnTo>
                  <a:lnTo>
                    <a:pt x="219" y="132"/>
                  </a:lnTo>
                  <a:lnTo>
                    <a:pt x="199" y="118"/>
                  </a:lnTo>
                  <a:lnTo>
                    <a:pt x="175" y="113"/>
                  </a:lnTo>
                  <a:lnTo>
                    <a:pt x="337" y="113"/>
                  </a:lnTo>
                  <a:lnTo>
                    <a:pt x="350" y="176"/>
                  </a:lnTo>
                  <a:lnTo>
                    <a:pt x="348" y="2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Rectangle 12">
            <a:extLst>
              <a:ext uri="{FF2B5EF4-FFF2-40B4-BE49-F238E27FC236}">
                <a16:creationId xmlns:a16="http://schemas.microsoft.com/office/drawing/2014/main" id="{98B06D54-99BD-4839-AFD3-5F6216E0E5EE}"/>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1" name="Group 9">
            <a:extLst>
              <a:ext uri="{FF2B5EF4-FFF2-40B4-BE49-F238E27FC236}">
                <a16:creationId xmlns:a16="http://schemas.microsoft.com/office/drawing/2014/main" id="{BD5AA87B-44FF-43A7-B186-F63D8045343D}"/>
              </a:ext>
            </a:extLst>
          </p:cNvPr>
          <p:cNvGrpSpPr>
            <a:grpSpLocks/>
          </p:cNvGrpSpPr>
          <p:nvPr/>
        </p:nvGrpSpPr>
        <p:grpSpPr bwMode="auto">
          <a:xfrm>
            <a:off x="2466975" y="3035650"/>
            <a:ext cx="514350" cy="514350"/>
            <a:chOff x="0" y="0"/>
            <a:chExt cx="809" cy="809"/>
          </a:xfrm>
        </p:grpSpPr>
        <p:sp>
          <p:nvSpPr>
            <p:cNvPr id="12" name="Freeform 11">
              <a:extLst>
                <a:ext uri="{FF2B5EF4-FFF2-40B4-BE49-F238E27FC236}">
                  <a16:creationId xmlns:a16="http://schemas.microsoft.com/office/drawing/2014/main" id="{9A544A80-556A-4D71-99E7-575736123030}"/>
                </a:ext>
              </a:extLst>
            </p:cNvPr>
            <p:cNvSpPr>
              <a:spLocks/>
            </p:cNvSpPr>
            <p:nvPr/>
          </p:nvSpPr>
          <p:spPr bwMode="auto">
            <a:xfrm>
              <a:off x="0" y="0"/>
              <a:ext cx="809" cy="809"/>
            </a:xfrm>
            <a:custGeom>
              <a:avLst/>
              <a:gdLst>
                <a:gd name="T0" fmla="*/ 404 w 809"/>
                <a:gd name="T1" fmla="*/ 808 h 809"/>
                <a:gd name="T2" fmla="*/ 332 w 809"/>
                <a:gd name="T3" fmla="*/ 802 h 809"/>
                <a:gd name="T4" fmla="*/ 263 w 809"/>
                <a:gd name="T5" fmla="*/ 783 h 809"/>
                <a:gd name="T6" fmla="*/ 200 w 809"/>
                <a:gd name="T7" fmla="*/ 753 h 809"/>
                <a:gd name="T8" fmla="*/ 144 w 809"/>
                <a:gd name="T9" fmla="*/ 713 h 809"/>
                <a:gd name="T10" fmla="*/ 95 w 809"/>
                <a:gd name="T11" fmla="*/ 665 h 809"/>
                <a:gd name="T12" fmla="*/ 55 w 809"/>
                <a:gd name="T13" fmla="*/ 608 h 809"/>
                <a:gd name="T14" fmla="*/ 25 w 809"/>
                <a:gd name="T15" fmla="*/ 545 h 809"/>
                <a:gd name="T16" fmla="*/ 7 w 809"/>
                <a:gd name="T17" fmla="*/ 477 h 809"/>
                <a:gd name="T18" fmla="*/ 0 w 809"/>
                <a:gd name="T19" fmla="*/ 404 h 809"/>
                <a:gd name="T20" fmla="*/ 7 w 809"/>
                <a:gd name="T21" fmla="*/ 332 h 809"/>
                <a:gd name="T22" fmla="*/ 25 w 809"/>
                <a:gd name="T23" fmla="*/ 263 h 809"/>
                <a:gd name="T24" fmla="*/ 55 w 809"/>
                <a:gd name="T25" fmla="*/ 200 h 809"/>
                <a:gd name="T26" fmla="*/ 95 w 809"/>
                <a:gd name="T27" fmla="*/ 144 h 809"/>
                <a:gd name="T28" fmla="*/ 144 w 809"/>
                <a:gd name="T29" fmla="*/ 95 h 809"/>
                <a:gd name="T30" fmla="*/ 200 w 809"/>
                <a:gd name="T31" fmla="*/ 55 h 809"/>
                <a:gd name="T32" fmla="*/ 263 w 809"/>
                <a:gd name="T33" fmla="*/ 25 h 809"/>
                <a:gd name="T34" fmla="*/ 332 w 809"/>
                <a:gd name="T35" fmla="*/ 7 h 809"/>
                <a:gd name="T36" fmla="*/ 404 w 809"/>
                <a:gd name="T37" fmla="*/ 0 h 809"/>
                <a:gd name="T38" fmla="*/ 483 w 809"/>
                <a:gd name="T39" fmla="*/ 8 h 809"/>
                <a:gd name="T40" fmla="*/ 559 w 809"/>
                <a:gd name="T41" fmla="*/ 31 h 809"/>
                <a:gd name="T42" fmla="*/ 628 w 809"/>
                <a:gd name="T43" fmla="*/ 68 h 809"/>
                <a:gd name="T44" fmla="*/ 690 w 809"/>
                <a:gd name="T45" fmla="*/ 118 h 809"/>
                <a:gd name="T46" fmla="*/ 740 w 809"/>
                <a:gd name="T47" fmla="*/ 180 h 809"/>
                <a:gd name="T48" fmla="*/ 778 w 809"/>
                <a:gd name="T49" fmla="*/ 249 h 809"/>
                <a:gd name="T50" fmla="*/ 801 w 809"/>
                <a:gd name="T51" fmla="*/ 325 h 809"/>
                <a:gd name="T52" fmla="*/ 808 w 809"/>
                <a:gd name="T53" fmla="*/ 404 h 809"/>
                <a:gd name="T54" fmla="*/ 802 w 809"/>
                <a:gd name="T55" fmla="*/ 477 h 809"/>
                <a:gd name="T56" fmla="*/ 783 w 809"/>
                <a:gd name="T57" fmla="*/ 545 h 809"/>
                <a:gd name="T58" fmla="*/ 753 w 809"/>
                <a:gd name="T59" fmla="*/ 608 h 809"/>
                <a:gd name="T60" fmla="*/ 713 w 809"/>
                <a:gd name="T61" fmla="*/ 665 h 809"/>
                <a:gd name="T62" fmla="*/ 665 w 809"/>
                <a:gd name="T63" fmla="*/ 713 h 809"/>
                <a:gd name="T64" fmla="*/ 608 w 809"/>
                <a:gd name="T65" fmla="*/ 753 h 809"/>
                <a:gd name="T66" fmla="*/ 545 w 809"/>
                <a:gd name="T67" fmla="*/ 783 h 809"/>
                <a:gd name="T68" fmla="*/ 477 w 809"/>
                <a:gd name="T69" fmla="*/ 802 h 809"/>
                <a:gd name="T70" fmla="*/ 404 w 809"/>
                <a:gd name="T71" fmla="*/ 808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9" h="809">
                  <a:moveTo>
                    <a:pt x="404" y="808"/>
                  </a:moveTo>
                  <a:lnTo>
                    <a:pt x="332" y="802"/>
                  </a:lnTo>
                  <a:lnTo>
                    <a:pt x="263" y="783"/>
                  </a:lnTo>
                  <a:lnTo>
                    <a:pt x="200" y="753"/>
                  </a:lnTo>
                  <a:lnTo>
                    <a:pt x="144" y="713"/>
                  </a:lnTo>
                  <a:lnTo>
                    <a:pt x="95" y="665"/>
                  </a:lnTo>
                  <a:lnTo>
                    <a:pt x="55" y="608"/>
                  </a:lnTo>
                  <a:lnTo>
                    <a:pt x="25" y="545"/>
                  </a:lnTo>
                  <a:lnTo>
                    <a:pt x="7" y="477"/>
                  </a:lnTo>
                  <a:lnTo>
                    <a:pt x="0" y="404"/>
                  </a:lnTo>
                  <a:lnTo>
                    <a:pt x="7" y="332"/>
                  </a:lnTo>
                  <a:lnTo>
                    <a:pt x="25" y="263"/>
                  </a:lnTo>
                  <a:lnTo>
                    <a:pt x="55" y="200"/>
                  </a:lnTo>
                  <a:lnTo>
                    <a:pt x="95" y="144"/>
                  </a:lnTo>
                  <a:lnTo>
                    <a:pt x="144" y="95"/>
                  </a:lnTo>
                  <a:lnTo>
                    <a:pt x="200" y="55"/>
                  </a:lnTo>
                  <a:lnTo>
                    <a:pt x="263" y="25"/>
                  </a:lnTo>
                  <a:lnTo>
                    <a:pt x="332" y="7"/>
                  </a:lnTo>
                  <a:lnTo>
                    <a:pt x="404" y="0"/>
                  </a:lnTo>
                  <a:lnTo>
                    <a:pt x="483" y="8"/>
                  </a:lnTo>
                  <a:lnTo>
                    <a:pt x="559" y="31"/>
                  </a:lnTo>
                  <a:lnTo>
                    <a:pt x="628" y="68"/>
                  </a:lnTo>
                  <a:lnTo>
                    <a:pt x="690" y="118"/>
                  </a:lnTo>
                  <a:lnTo>
                    <a:pt x="740" y="180"/>
                  </a:lnTo>
                  <a:lnTo>
                    <a:pt x="778" y="249"/>
                  </a:lnTo>
                  <a:lnTo>
                    <a:pt x="801" y="325"/>
                  </a:lnTo>
                  <a:lnTo>
                    <a:pt x="808" y="404"/>
                  </a:lnTo>
                  <a:lnTo>
                    <a:pt x="802" y="477"/>
                  </a:lnTo>
                  <a:lnTo>
                    <a:pt x="783" y="545"/>
                  </a:lnTo>
                  <a:lnTo>
                    <a:pt x="753" y="608"/>
                  </a:lnTo>
                  <a:lnTo>
                    <a:pt x="713" y="665"/>
                  </a:lnTo>
                  <a:lnTo>
                    <a:pt x="665" y="713"/>
                  </a:lnTo>
                  <a:lnTo>
                    <a:pt x="608" y="753"/>
                  </a:lnTo>
                  <a:lnTo>
                    <a:pt x="545" y="783"/>
                  </a:lnTo>
                  <a:lnTo>
                    <a:pt x="477" y="802"/>
                  </a:lnTo>
                  <a:lnTo>
                    <a:pt x="404" y="808"/>
                  </a:lnTo>
                  <a:close/>
                </a:path>
              </a:pathLst>
            </a:custGeom>
            <a:solidFill>
              <a:srgbClr val="FBBC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AutoShape 10">
              <a:extLst>
                <a:ext uri="{FF2B5EF4-FFF2-40B4-BE49-F238E27FC236}">
                  <a16:creationId xmlns:a16="http://schemas.microsoft.com/office/drawing/2014/main" id="{D79BA74B-7C0E-4EC6-99CD-74A4E03B3368}"/>
                </a:ext>
              </a:extLst>
            </p:cNvPr>
            <p:cNvSpPr>
              <a:spLocks/>
            </p:cNvSpPr>
            <p:nvPr/>
          </p:nvSpPr>
          <p:spPr bwMode="auto">
            <a:xfrm>
              <a:off x="153" y="202"/>
              <a:ext cx="502" cy="352"/>
            </a:xfrm>
            <a:custGeom>
              <a:avLst/>
              <a:gdLst>
                <a:gd name="T0" fmla="+- 0 517 153"/>
                <a:gd name="T1" fmla="*/ T0 w 502"/>
                <a:gd name="T2" fmla="+- 0 378 202"/>
                <a:gd name="T3" fmla="*/ 378 h 352"/>
                <a:gd name="T4" fmla="+- 0 493 153"/>
                <a:gd name="T5" fmla="*/ T4 w 502"/>
                <a:gd name="T6" fmla="+- 0 373 202"/>
                <a:gd name="T7" fmla="*/ 373 h 352"/>
                <a:gd name="T8" fmla="+- 0 473 153"/>
                <a:gd name="T9" fmla="*/ T8 w 502"/>
                <a:gd name="T10" fmla="+- 0 360 202"/>
                <a:gd name="T11" fmla="*/ 360 h 352"/>
                <a:gd name="T12" fmla="+- 0 460 153"/>
                <a:gd name="T13" fmla="*/ T12 w 502"/>
                <a:gd name="T14" fmla="+- 0 340 202"/>
                <a:gd name="T15" fmla="*/ 340 h 352"/>
                <a:gd name="T16" fmla="+- 0 455 153"/>
                <a:gd name="T17" fmla="*/ T16 w 502"/>
                <a:gd name="T18" fmla="+- 0 316 202"/>
                <a:gd name="T19" fmla="*/ 316 h 352"/>
                <a:gd name="T20" fmla="+- 0 460 153"/>
                <a:gd name="T21" fmla="*/ T20 w 502"/>
                <a:gd name="T22" fmla="+- 0 292 202"/>
                <a:gd name="T23" fmla="*/ 292 h 352"/>
                <a:gd name="T24" fmla="+- 0 473 153"/>
                <a:gd name="T25" fmla="*/ T24 w 502"/>
                <a:gd name="T26" fmla="+- 0 272 202"/>
                <a:gd name="T27" fmla="*/ 272 h 352"/>
                <a:gd name="T28" fmla="+- 0 492 153"/>
                <a:gd name="T29" fmla="*/ T28 w 502"/>
                <a:gd name="T30" fmla="+- 0 259 202"/>
                <a:gd name="T31" fmla="*/ 259 h 352"/>
                <a:gd name="T32" fmla="+- 0 517 153"/>
                <a:gd name="T33" fmla="*/ T32 w 502"/>
                <a:gd name="T34" fmla="+- 0 254 202"/>
                <a:gd name="T35" fmla="*/ 254 h 352"/>
                <a:gd name="T36" fmla="+- 0 541 153"/>
                <a:gd name="T37" fmla="*/ T36 w 502"/>
                <a:gd name="T38" fmla="+- 0 259 202"/>
                <a:gd name="T39" fmla="*/ 259 h 352"/>
                <a:gd name="T40" fmla="+- 0 561 153"/>
                <a:gd name="T41" fmla="*/ T40 w 502"/>
                <a:gd name="T42" fmla="+- 0 272 202"/>
                <a:gd name="T43" fmla="*/ 272 h 352"/>
                <a:gd name="T44" fmla="+- 0 574 153"/>
                <a:gd name="T45" fmla="*/ T44 w 502"/>
                <a:gd name="T46" fmla="+- 0 292 202"/>
                <a:gd name="T47" fmla="*/ 292 h 352"/>
                <a:gd name="T48" fmla="+- 0 579 153"/>
                <a:gd name="T49" fmla="*/ T48 w 502"/>
                <a:gd name="T50" fmla="+- 0 316 202"/>
                <a:gd name="T51" fmla="*/ 316 h 352"/>
                <a:gd name="T52" fmla="+- 0 574 153"/>
                <a:gd name="T53" fmla="*/ T52 w 502"/>
                <a:gd name="T54" fmla="+- 0 340 202"/>
                <a:gd name="T55" fmla="*/ 340 h 352"/>
                <a:gd name="T56" fmla="+- 0 561 153"/>
                <a:gd name="T57" fmla="*/ T56 w 502"/>
                <a:gd name="T58" fmla="+- 0 360 202"/>
                <a:gd name="T59" fmla="*/ 360 h 352"/>
                <a:gd name="T60" fmla="+- 0 541 153"/>
                <a:gd name="T61" fmla="*/ T60 w 502"/>
                <a:gd name="T62" fmla="+- 0 373 202"/>
                <a:gd name="T63" fmla="*/ 373 h 352"/>
                <a:gd name="T64" fmla="+- 0 517 153"/>
                <a:gd name="T65" fmla="*/ T64 w 502"/>
                <a:gd name="T66" fmla="+- 0 378 202"/>
                <a:gd name="T67" fmla="*/ 378 h 352"/>
                <a:gd name="T68" fmla="+- 0 329 153"/>
                <a:gd name="T69" fmla="*/ T68 w 502"/>
                <a:gd name="T70" fmla="+- 0 354 202"/>
                <a:gd name="T71" fmla="*/ 354 h 352"/>
                <a:gd name="T72" fmla="+- 0 300 153"/>
                <a:gd name="T73" fmla="*/ T72 w 502"/>
                <a:gd name="T74" fmla="+- 0 348 202"/>
                <a:gd name="T75" fmla="*/ 348 h 352"/>
                <a:gd name="T76" fmla="+- 0 276 153"/>
                <a:gd name="T77" fmla="*/ T76 w 502"/>
                <a:gd name="T78" fmla="+- 0 332 202"/>
                <a:gd name="T79" fmla="*/ 332 h 352"/>
                <a:gd name="T80" fmla="+- 0 260 153"/>
                <a:gd name="T81" fmla="*/ T80 w 502"/>
                <a:gd name="T82" fmla="+- 0 308 202"/>
                <a:gd name="T83" fmla="*/ 308 h 352"/>
                <a:gd name="T84" fmla="+- 0 253 153"/>
                <a:gd name="T85" fmla="*/ T84 w 502"/>
                <a:gd name="T86" fmla="+- 0 278 202"/>
                <a:gd name="T87" fmla="*/ 278 h 352"/>
                <a:gd name="T88" fmla="+- 0 260 153"/>
                <a:gd name="T89" fmla="*/ T88 w 502"/>
                <a:gd name="T90" fmla="+- 0 249 202"/>
                <a:gd name="T91" fmla="*/ 249 h 352"/>
                <a:gd name="T92" fmla="+- 0 276 153"/>
                <a:gd name="T93" fmla="*/ T92 w 502"/>
                <a:gd name="T94" fmla="+- 0 224 202"/>
                <a:gd name="T95" fmla="*/ 224 h 352"/>
                <a:gd name="T96" fmla="+- 0 300 153"/>
                <a:gd name="T97" fmla="*/ T96 w 502"/>
                <a:gd name="T98" fmla="+- 0 208 202"/>
                <a:gd name="T99" fmla="*/ 208 h 352"/>
                <a:gd name="T100" fmla="+- 0 329 153"/>
                <a:gd name="T101" fmla="*/ T100 w 502"/>
                <a:gd name="T102" fmla="+- 0 202 202"/>
                <a:gd name="T103" fmla="*/ 202 h 352"/>
                <a:gd name="T104" fmla="+- 0 358 153"/>
                <a:gd name="T105" fmla="*/ T104 w 502"/>
                <a:gd name="T106" fmla="+- 0 208 202"/>
                <a:gd name="T107" fmla="*/ 208 h 352"/>
                <a:gd name="T108" fmla="+- 0 381 153"/>
                <a:gd name="T109" fmla="*/ T108 w 502"/>
                <a:gd name="T110" fmla="+- 0 224 202"/>
                <a:gd name="T111" fmla="*/ 224 h 352"/>
                <a:gd name="T112" fmla="+- 0 397 153"/>
                <a:gd name="T113" fmla="*/ T112 w 502"/>
                <a:gd name="T114" fmla="+- 0 249 202"/>
                <a:gd name="T115" fmla="*/ 249 h 352"/>
                <a:gd name="T116" fmla="+- 0 403 153"/>
                <a:gd name="T117" fmla="*/ T116 w 502"/>
                <a:gd name="T118" fmla="+- 0 278 202"/>
                <a:gd name="T119" fmla="*/ 278 h 352"/>
                <a:gd name="T120" fmla="+- 0 398 153"/>
                <a:gd name="T121" fmla="*/ T120 w 502"/>
                <a:gd name="T122" fmla="+- 0 308 202"/>
                <a:gd name="T123" fmla="*/ 308 h 352"/>
                <a:gd name="T124" fmla="+- 0 382 153"/>
                <a:gd name="T125" fmla="*/ T124 w 502"/>
                <a:gd name="T126" fmla="+- 0 332 202"/>
                <a:gd name="T127" fmla="*/ 332 h 352"/>
                <a:gd name="T128" fmla="+- 0 358 153"/>
                <a:gd name="T129" fmla="*/ T128 w 502"/>
                <a:gd name="T130" fmla="+- 0 348 202"/>
                <a:gd name="T131" fmla="*/ 348 h 352"/>
                <a:gd name="T132" fmla="+- 0 329 153"/>
                <a:gd name="T133" fmla="*/ T132 w 502"/>
                <a:gd name="T134" fmla="+- 0 354 202"/>
                <a:gd name="T135" fmla="*/ 354 h 352"/>
                <a:gd name="T136" fmla="+- 0 329 153"/>
                <a:gd name="T137" fmla="*/ T136 w 502"/>
                <a:gd name="T138" fmla="+- 0 554 202"/>
                <a:gd name="T139" fmla="*/ 554 h 352"/>
                <a:gd name="T140" fmla="+- 0 153 153"/>
                <a:gd name="T141" fmla="*/ T140 w 502"/>
                <a:gd name="T142" fmla="+- 0 554 202"/>
                <a:gd name="T143" fmla="*/ 554 h 352"/>
                <a:gd name="T144" fmla="+- 0 153 153"/>
                <a:gd name="T145" fmla="*/ T144 w 502"/>
                <a:gd name="T146" fmla="+- 0 492 202"/>
                <a:gd name="T147" fmla="*/ 492 h 352"/>
                <a:gd name="T148" fmla="+- 0 173 153"/>
                <a:gd name="T149" fmla="*/ T148 w 502"/>
                <a:gd name="T150" fmla="+- 0 453 202"/>
                <a:gd name="T151" fmla="*/ 453 h 352"/>
                <a:gd name="T152" fmla="+- 0 219 153"/>
                <a:gd name="T153" fmla="*/ T152 w 502"/>
                <a:gd name="T154" fmla="+- 0 426 202"/>
                <a:gd name="T155" fmla="*/ 426 h 352"/>
                <a:gd name="T156" fmla="+- 0 277 153"/>
                <a:gd name="T157" fmla="*/ T156 w 502"/>
                <a:gd name="T158" fmla="+- 0 409 202"/>
                <a:gd name="T159" fmla="*/ 409 h 352"/>
                <a:gd name="T160" fmla="+- 0 329 153"/>
                <a:gd name="T161" fmla="*/ T160 w 502"/>
                <a:gd name="T162" fmla="+- 0 404 202"/>
                <a:gd name="T163" fmla="*/ 404 h 352"/>
                <a:gd name="T164" fmla="+- 0 343 153"/>
                <a:gd name="T165" fmla="*/ T164 w 502"/>
                <a:gd name="T166" fmla="+- 0 404 202"/>
                <a:gd name="T167" fmla="*/ 404 h 352"/>
                <a:gd name="T168" fmla="+- 0 357 153"/>
                <a:gd name="T169" fmla="*/ T168 w 502"/>
                <a:gd name="T170" fmla="+- 0 406 202"/>
                <a:gd name="T171" fmla="*/ 406 h 352"/>
                <a:gd name="T172" fmla="+- 0 372 153"/>
                <a:gd name="T173" fmla="*/ T172 w 502"/>
                <a:gd name="T174" fmla="+- 0 408 202"/>
                <a:gd name="T175" fmla="*/ 408 h 352"/>
                <a:gd name="T176" fmla="+- 0 388 153"/>
                <a:gd name="T177" fmla="*/ T176 w 502"/>
                <a:gd name="T178" fmla="+- 0 411 202"/>
                <a:gd name="T179" fmla="*/ 411 h 352"/>
                <a:gd name="T180" fmla="+- 0 357 153"/>
                <a:gd name="T181" fmla="*/ T180 w 502"/>
                <a:gd name="T182" fmla="+- 0 433 202"/>
                <a:gd name="T183" fmla="*/ 433 h 352"/>
                <a:gd name="T184" fmla="+- 0 339 153"/>
                <a:gd name="T185" fmla="*/ T184 w 502"/>
                <a:gd name="T186" fmla="+- 0 456 202"/>
                <a:gd name="T187" fmla="*/ 456 h 352"/>
                <a:gd name="T188" fmla="+- 0 331 153"/>
                <a:gd name="T189" fmla="*/ T188 w 502"/>
                <a:gd name="T190" fmla="+- 0 478 202"/>
                <a:gd name="T191" fmla="*/ 478 h 352"/>
                <a:gd name="T192" fmla="+- 0 329 153"/>
                <a:gd name="T193" fmla="*/ T192 w 502"/>
                <a:gd name="T194" fmla="+- 0 497 202"/>
                <a:gd name="T195" fmla="*/ 497 h 352"/>
                <a:gd name="T196" fmla="+- 0 329 153"/>
                <a:gd name="T197" fmla="*/ T196 w 502"/>
                <a:gd name="T198" fmla="+- 0 554 202"/>
                <a:gd name="T199" fmla="*/ 554 h 352"/>
                <a:gd name="T200" fmla="+- 0 655 153"/>
                <a:gd name="T201" fmla="*/ T200 w 502"/>
                <a:gd name="T202" fmla="+- 0 554 202"/>
                <a:gd name="T203" fmla="*/ 554 h 352"/>
                <a:gd name="T204" fmla="+- 0 379 153"/>
                <a:gd name="T205" fmla="*/ T204 w 502"/>
                <a:gd name="T206" fmla="+- 0 554 202"/>
                <a:gd name="T207" fmla="*/ 554 h 352"/>
                <a:gd name="T208" fmla="+- 0 379 153"/>
                <a:gd name="T209" fmla="*/ T208 w 502"/>
                <a:gd name="T210" fmla="+- 0 497 202"/>
                <a:gd name="T211" fmla="*/ 497 h 352"/>
                <a:gd name="T212" fmla="+- 0 394 153"/>
                <a:gd name="T213" fmla="*/ T212 w 502"/>
                <a:gd name="T214" fmla="+- 0 467 202"/>
                <a:gd name="T215" fmla="*/ 467 h 352"/>
                <a:gd name="T216" fmla="+- 0 431 153"/>
                <a:gd name="T217" fmla="*/ T216 w 502"/>
                <a:gd name="T218" fmla="+- 0 445 202"/>
                <a:gd name="T219" fmla="*/ 445 h 352"/>
                <a:gd name="T220" fmla="+- 0 476 153"/>
                <a:gd name="T221" fmla="*/ T220 w 502"/>
                <a:gd name="T222" fmla="+- 0 432 202"/>
                <a:gd name="T223" fmla="*/ 432 h 352"/>
                <a:gd name="T224" fmla="+- 0 517 153"/>
                <a:gd name="T225" fmla="*/ T224 w 502"/>
                <a:gd name="T226" fmla="+- 0 428 202"/>
                <a:gd name="T227" fmla="*/ 428 h 352"/>
                <a:gd name="T228" fmla="+- 0 558 153"/>
                <a:gd name="T229" fmla="*/ T228 w 502"/>
                <a:gd name="T230" fmla="+- 0 432 202"/>
                <a:gd name="T231" fmla="*/ 432 h 352"/>
                <a:gd name="T232" fmla="+- 0 603 153"/>
                <a:gd name="T233" fmla="*/ T232 w 502"/>
                <a:gd name="T234" fmla="+- 0 446 202"/>
                <a:gd name="T235" fmla="*/ 446 h 352"/>
                <a:gd name="T236" fmla="+- 0 639 153"/>
                <a:gd name="T237" fmla="*/ T236 w 502"/>
                <a:gd name="T238" fmla="+- 0 467 202"/>
                <a:gd name="T239" fmla="*/ 467 h 352"/>
                <a:gd name="T240" fmla="+- 0 655 153"/>
                <a:gd name="T241" fmla="*/ T240 w 502"/>
                <a:gd name="T242" fmla="+- 0 497 202"/>
                <a:gd name="T243" fmla="*/ 497 h 352"/>
                <a:gd name="T244" fmla="+- 0 655 153"/>
                <a:gd name="T245" fmla="*/ T244 w 502"/>
                <a:gd name="T246" fmla="+- 0 554 202"/>
                <a:gd name="T247" fmla="*/ 554 h 35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Lst>
              <a:rect l="0" t="0" r="r" b="b"/>
              <a:pathLst>
                <a:path w="502" h="352">
                  <a:moveTo>
                    <a:pt x="364" y="176"/>
                  </a:moveTo>
                  <a:lnTo>
                    <a:pt x="340" y="171"/>
                  </a:lnTo>
                  <a:lnTo>
                    <a:pt x="320" y="158"/>
                  </a:lnTo>
                  <a:lnTo>
                    <a:pt x="307" y="138"/>
                  </a:lnTo>
                  <a:lnTo>
                    <a:pt x="302" y="114"/>
                  </a:lnTo>
                  <a:lnTo>
                    <a:pt x="307" y="90"/>
                  </a:lnTo>
                  <a:lnTo>
                    <a:pt x="320" y="70"/>
                  </a:lnTo>
                  <a:lnTo>
                    <a:pt x="339" y="57"/>
                  </a:lnTo>
                  <a:lnTo>
                    <a:pt x="364" y="52"/>
                  </a:lnTo>
                  <a:lnTo>
                    <a:pt x="388" y="57"/>
                  </a:lnTo>
                  <a:lnTo>
                    <a:pt x="408" y="70"/>
                  </a:lnTo>
                  <a:lnTo>
                    <a:pt x="421" y="90"/>
                  </a:lnTo>
                  <a:lnTo>
                    <a:pt x="426" y="114"/>
                  </a:lnTo>
                  <a:lnTo>
                    <a:pt x="421" y="138"/>
                  </a:lnTo>
                  <a:lnTo>
                    <a:pt x="408" y="158"/>
                  </a:lnTo>
                  <a:lnTo>
                    <a:pt x="388" y="171"/>
                  </a:lnTo>
                  <a:lnTo>
                    <a:pt x="364" y="176"/>
                  </a:lnTo>
                  <a:close/>
                  <a:moveTo>
                    <a:pt x="176" y="152"/>
                  </a:moveTo>
                  <a:lnTo>
                    <a:pt x="147" y="146"/>
                  </a:lnTo>
                  <a:lnTo>
                    <a:pt x="123" y="130"/>
                  </a:lnTo>
                  <a:lnTo>
                    <a:pt x="107" y="106"/>
                  </a:lnTo>
                  <a:lnTo>
                    <a:pt x="100" y="76"/>
                  </a:lnTo>
                  <a:lnTo>
                    <a:pt x="107" y="47"/>
                  </a:lnTo>
                  <a:lnTo>
                    <a:pt x="123" y="22"/>
                  </a:lnTo>
                  <a:lnTo>
                    <a:pt x="147" y="6"/>
                  </a:lnTo>
                  <a:lnTo>
                    <a:pt x="176" y="0"/>
                  </a:lnTo>
                  <a:lnTo>
                    <a:pt x="205" y="6"/>
                  </a:lnTo>
                  <a:lnTo>
                    <a:pt x="228" y="22"/>
                  </a:lnTo>
                  <a:lnTo>
                    <a:pt x="244" y="47"/>
                  </a:lnTo>
                  <a:lnTo>
                    <a:pt x="250" y="76"/>
                  </a:lnTo>
                  <a:lnTo>
                    <a:pt x="245" y="106"/>
                  </a:lnTo>
                  <a:lnTo>
                    <a:pt x="229" y="130"/>
                  </a:lnTo>
                  <a:lnTo>
                    <a:pt x="205" y="146"/>
                  </a:lnTo>
                  <a:lnTo>
                    <a:pt x="176" y="152"/>
                  </a:lnTo>
                  <a:close/>
                  <a:moveTo>
                    <a:pt x="176" y="352"/>
                  </a:moveTo>
                  <a:lnTo>
                    <a:pt x="0" y="352"/>
                  </a:lnTo>
                  <a:lnTo>
                    <a:pt x="0" y="290"/>
                  </a:lnTo>
                  <a:lnTo>
                    <a:pt x="20" y="251"/>
                  </a:lnTo>
                  <a:lnTo>
                    <a:pt x="66" y="224"/>
                  </a:lnTo>
                  <a:lnTo>
                    <a:pt x="124" y="207"/>
                  </a:lnTo>
                  <a:lnTo>
                    <a:pt x="176" y="202"/>
                  </a:lnTo>
                  <a:lnTo>
                    <a:pt x="190" y="202"/>
                  </a:lnTo>
                  <a:lnTo>
                    <a:pt x="204" y="204"/>
                  </a:lnTo>
                  <a:lnTo>
                    <a:pt x="219" y="206"/>
                  </a:lnTo>
                  <a:lnTo>
                    <a:pt x="235" y="209"/>
                  </a:lnTo>
                  <a:lnTo>
                    <a:pt x="204" y="231"/>
                  </a:lnTo>
                  <a:lnTo>
                    <a:pt x="186" y="254"/>
                  </a:lnTo>
                  <a:lnTo>
                    <a:pt x="178" y="276"/>
                  </a:lnTo>
                  <a:lnTo>
                    <a:pt x="176" y="295"/>
                  </a:lnTo>
                  <a:lnTo>
                    <a:pt x="176" y="352"/>
                  </a:lnTo>
                  <a:close/>
                  <a:moveTo>
                    <a:pt x="502" y="352"/>
                  </a:moveTo>
                  <a:lnTo>
                    <a:pt x="226" y="352"/>
                  </a:lnTo>
                  <a:lnTo>
                    <a:pt x="226" y="295"/>
                  </a:lnTo>
                  <a:lnTo>
                    <a:pt x="241" y="265"/>
                  </a:lnTo>
                  <a:lnTo>
                    <a:pt x="278" y="243"/>
                  </a:lnTo>
                  <a:lnTo>
                    <a:pt x="323" y="230"/>
                  </a:lnTo>
                  <a:lnTo>
                    <a:pt x="364" y="226"/>
                  </a:lnTo>
                  <a:lnTo>
                    <a:pt x="405" y="230"/>
                  </a:lnTo>
                  <a:lnTo>
                    <a:pt x="450" y="244"/>
                  </a:lnTo>
                  <a:lnTo>
                    <a:pt x="486" y="265"/>
                  </a:lnTo>
                  <a:lnTo>
                    <a:pt x="502" y="295"/>
                  </a:lnTo>
                  <a:lnTo>
                    <a:pt x="502" y="3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Rectangle 16">
            <a:extLst>
              <a:ext uri="{FF2B5EF4-FFF2-40B4-BE49-F238E27FC236}">
                <a16:creationId xmlns:a16="http://schemas.microsoft.com/office/drawing/2014/main" id="{FB2B38C5-4704-4970-BCC1-A4EDBB2CFB90}"/>
              </a:ext>
            </a:extLst>
          </p:cNvPr>
          <p:cNvSpPr>
            <a:spLocks noChangeArrowheads="1"/>
          </p:cNvSpPr>
          <p:nvPr/>
        </p:nvSpPr>
        <p:spPr bwMode="auto">
          <a:xfrm>
            <a:off x="6415600" y="3302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5" name="Group 13">
            <a:extLst>
              <a:ext uri="{FF2B5EF4-FFF2-40B4-BE49-F238E27FC236}">
                <a16:creationId xmlns:a16="http://schemas.microsoft.com/office/drawing/2014/main" id="{69B796D7-7FE4-4A86-B8A6-12B43E0D2D20}"/>
              </a:ext>
            </a:extLst>
          </p:cNvPr>
          <p:cNvGrpSpPr>
            <a:grpSpLocks/>
          </p:cNvGrpSpPr>
          <p:nvPr/>
        </p:nvGrpSpPr>
        <p:grpSpPr bwMode="auto">
          <a:xfrm>
            <a:off x="6415600" y="3016375"/>
            <a:ext cx="514350" cy="514350"/>
            <a:chOff x="0" y="0"/>
            <a:chExt cx="809" cy="809"/>
          </a:xfrm>
        </p:grpSpPr>
        <p:sp>
          <p:nvSpPr>
            <p:cNvPr id="16" name="Freeform 15">
              <a:extLst>
                <a:ext uri="{FF2B5EF4-FFF2-40B4-BE49-F238E27FC236}">
                  <a16:creationId xmlns:a16="http://schemas.microsoft.com/office/drawing/2014/main" id="{65E05E41-E676-4BA2-8581-341020D71468}"/>
                </a:ext>
              </a:extLst>
            </p:cNvPr>
            <p:cNvSpPr>
              <a:spLocks/>
            </p:cNvSpPr>
            <p:nvPr/>
          </p:nvSpPr>
          <p:spPr bwMode="auto">
            <a:xfrm>
              <a:off x="0" y="0"/>
              <a:ext cx="809" cy="809"/>
            </a:xfrm>
            <a:custGeom>
              <a:avLst/>
              <a:gdLst>
                <a:gd name="T0" fmla="*/ 404 w 809"/>
                <a:gd name="T1" fmla="*/ 808 h 809"/>
                <a:gd name="T2" fmla="*/ 332 w 809"/>
                <a:gd name="T3" fmla="*/ 802 h 809"/>
                <a:gd name="T4" fmla="*/ 263 w 809"/>
                <a:gd name="T5" fmla="*/ 783 h 809"/>
                <a:gd name="T6" fmla="*/ 200 w 809"/>
                <a:gd name="T7" fmla="*/ 753 h 809"/>
                <a:gd name="T8" fmla="*/ 144 w 809"/>
                <a:gd name="T9" fmla="*/ 713 h 809"/>
                <a:gd name="T10" fmla="*/ 95 w 809"/>
                <a:gd name="T11" fmla="*/ 665 h 809"/>
                <a:gd name="T12" fmla="*/ 55 w 809"/>
                <a:gd name="T13" fmla="*/ 608 h 809"/>
                <a:gd name="T14" fmla="*/ 25 w 809"/>
                <a:gd name="T15" fmla="*/ 545 h 809"/>
                <a:gd name="T16" fmla="*/ 7 w 809"/>
                <a:gd name="T17" fmla="*/ 477 h 809"/>
                <a:gd name="T18" fmla="*/ 0 w 809"/>
                <a:gd name="T19" fmla="*/ 404 h 809"/>
                <a:gd name="T20" fmla="*/ 7 w 809"/>
                <a:gd name="T21" fmla="*/ 332 h 809"/>
                <a:gd name="T22" fmla="*/ 25 w 809"/>
                <a:gd name="T23" fmla="*/ 263 h 809"/>
                <a:gd name="T24" fmla="*/ 55 w 809"/>
                <a:gd name="T25" fmla="*/ 200 h 809"/>
                <a:gd name="T26" fmla="*/ 95 w 809"/>
                <a:gd name="T27" fmla="*/ 144 h 809"/>
                <a:gd name="T28" fmla="*/ 144 w 809"/>
                <a:gd name="T29" fmla="*/ 95 h 809"/>
                <a:gd name="T30" fmla="*/ 200 w 809"/>
                <a:gd name="T31" fmla="*/ 55 h 809"/>
                <a:gd name="T32" fmla="*/ 263 w 809"/>
                <a:gd name="T33" fmla="*/ 25 h 809"/>
                <a:gd name="T34" fmla="*/ 332 w 809"/>
                <a:gd name="T35" fmla="*/ 7 h 809"/>
                <a:gd name="T36" fmla="*/ 404 w 809"/>
                <a:gd name="T37" fmla="*/ 0 h 809"/>
                <a:gd name="T38" fmla="*/ 483 w 809"/>
                <a:gd name="T39" fmla="*/ 8 h 809"/>
                <a:gd name="T40" fmla="*/ 559 w 809"/>
                <a:gd name="T41" fmla="*/ 31 h 809"/>
                <a:gd name="T42" fmla="*/ 628 w 809"/>
                <a:gd name="T43" fmla="*/ 68 h 809"/>
                <a:gd name="T44" fmla="*/ 690 w 809"/>
                <a:gd name="T45" fmla="*/ 118 h 809"/>
                <a:gd name="T46" fmla="*/ 740 w 809"/>
                <a:gd name="T47" fmla="*/ 180 h 809"/>
                <a:gd name="T48" fmla="*/ 778 w 809"/>
                <a:gd name="T49" fmla="*/ 249 h 809"/>
                <a:gd name="T50" fmla="*/ 801 w 809"/>
                <a:gd name="T51" fmla="*/ 325 h 809"/>
                <a:gd name="T52" fmla="*/ 808 w 809"/>
                <a:gd name="T53" fmla="*/ 404 h 809"/>
                <a:gd name="T54" fmla="*/ 802 w 809"/>
                <a:gd name="T55" fmla="*/ 477 h 809"/>
                <a:gd name="T56" fmla="*/ 783 w 809"/>
                <a:gd name="T57" fmla="*/ 545 h 809"/>
                <a:gd name="T58" fmla="*/ 753 w 809"/>
                <a:gd name="T59" fmla="*/ 608 h 809"/>
                <a:gd name="T60" fmla="*/ 713 w 809"/>
                <a:gd name="T61" fmla="*/ 665 h 809"/>
                <a:gd name="T62" fmla="*/ 665 w 809"/>
                <a:gd name="T63" fmla="*/ 713 h 809"/>
                <a:gd name="T64" fmla="*/ 608 w 809"/>
                <a:gd name="T65" fmla="*/ 753 h 809"/>
                <a:gd name="T66" fmla="*/ 545 w 809"/>
                <a:gd name="T67" fmla="*/ 783 h 809"/>
                <a:gd name="T68" fmla="*/ 477 w 809"/>
                <a:gd name="T69" fmla="*/ 802 h 809"/>
                <a:gd name="T70" fmla="*/ 404 w 809"/>
                <a:gd name="T71" fmla="*/ 808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9" h="809">
                  <a:moveTo>
                    <a:pt x="404" y="808"/>
                  </a:moveTo>
                  <a:lnTo>
                    <a:pt x="332" y="802"/>
                  </a:lnTo>
                  <a:lnTo>
                    <a:pt x="263" y="783"/>
                  </a:lnTo>
                  <a:lnTo>
                    <a:pt x="200" y="753"/>
                  </a:lnTo>
                  <a:lnTo>
                    <a:pt x="144" y="713"/>
                  </a:lnTo>
                  <a:lnTo>
                    <a:pt x="95" y="665"/>
                  </a:lnTo>
                  <a:lnTo>
                    <a:pt x="55" y="608"/>
                  </a:lnTo>
                  <a:lnTo>
                    <a:pt x="25" y="545"/>
                  </a:lnTo>
                  <a:lnTo>
                    <a:pt x="7" y="477"/>
                  </a:lnTo>
                  <a:lnTo>
                    <a:pt x="0" y="404"/>
                  </a:lnTo>
                  <a:lnTo>
                    <a:pt x="7" y="332"/>
                  </a:lnTo>
                  <a:lnTo>
                    <a:pt x="25" y="263"/>
                  </a:lnTo>
                  <a:lnTo>
                    <a:pt x="55" y="200"/>
                  </a:lnTo>
                  <a:lnTo>
                    <a:pt x="95" y="144"/>
                  </a:lnTo>
                  <a:lnTo>
                    <a:pt x="144" y="95"/>
                  </a:lnTo>
                  <a:lnTo>
                    <a:pt x="200" y="55"/>
                  </a:lnTo>
                  <a:lnTo>
                    <a:pt x="263" y="25"/>
                  </a:lnTo>
                  <a:lnTo>
                    <a:pt x="332" y="7"/>
                  </a:lnTo>
                  <a:lnTo>
                    <a:pt x="404" y="0"/>
                  </a:lnTo>
                  <a:lnTo>
                    <a:pt x="483" y="8"/>
                  </a:lnTo>
                  <a:lnTo>
                    <a:pt x="559" y="31"/>
                  </a:lnTo>
                  <a:lnTo>
                    <a:pt x="628" y="68"/>
                  </a:lnTo>
                  <a:lnTo>
                    <a:pt x="690" y="118"/>
                  </a:lnTo>
                  <a:lnTo>
                    <a:pt x="740" y="180"/>
                  </a:lnTo>
                  <a:lnTo>
                    <a:pt x="778" y="249"/>
                  </a:lnTo>
                  <a:lnTo>
                    <a:pt x="801" y="325"/>
                  </a:lnTo>
                  <a:lnTo>
                    <a:pt x="808" y="404"/>
                  </a:lnTo>
                  <a:lnTo>
                    <a:pt x="802" y="477"/>
                  </a:lnTo>
                  <a:lnTo>
                    <a:pt x="783" y="545"/>
                  </a:lnTo>
                  <a:lnTo>
                    <a:pt x="753" y="608"/>
                  </a:lnTo>
                  <a:lnTo>
                    <a:pt x="713" y="665"/>
                  </a:lnTo>
                  <a:lnTo>
                    <a:pt x="665" y="713"/>
                  </a:lnTo>
                  <a:lnTo>
                    <a:pt x="608" y="753"/>
                  </a:lnTo>
                  <a:lnTo>
                    <a:pt x="545" y="783"/>
                  </a:lnTo>
                  <a:lnTo>
                    <a:pt x="477" y="802"/>
                  </a:lnTo>
                  <a:lnTo>
                    <a:pt x="404" y="808"/>
                  </a:lnTo>
                  <a:close/>
                </a:path>
              </a:pathLst>
            </a:custGeom>
            <a:solidFill>
              <a:srgbClr val="FBBC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AutoShape 14">
              <a:extLst>
                <a:ext uri="{FF2B5EF4-FFF2-40B4-BE49-F238E27FC236}">
                  <a16:creationId xmlns:a16="http://schemas.microsoft.com/office/drawing/2014/main" id="{84410E85-60D7-4397-B79C-3736EF17978D}"/>
                </a:ext>
              </a:extLst>
            </p:cNvPr>
            <p:cNvSpPr>
              <a:spLocks/>
            </p:cNvSpPr>
            <p:nvPr/>
          </p:nvSpPr>
          <p:spPr bwMode="auto">
            <a:xfrm>
              <a:off x="152" y="153"/>
              <a:ext cx="502" cy="501"/>
            </a:xfrm>
            <a:custGeom>
              <a:avLst/>
              <a:gdLst>
                <a:gd name="T0" fmla="+- 0 403 153"/>
                <a:gd name="T1" fmla="*/ T0 w 502"/>
                <a:gd name="T2" fmla="+- 0 654 154"/>
                <a:gd name="T3" fmla="*/ 654 h 501"/>
                <a:gd name="T4" fmla="+- 0 324 153"/>
                <a:gd name="T5" fmla="*/ T4 w 502"/>
                <a:gd name="T6" fmla="+- 0 641 154"/>
                <a:gd name="T7" fmla="*/ 641 h 501"/>
                <a:gd name="T8" fmla="+- 0 255 153"/>
                <a:gd name="T9" fmla="*/ T8 w 502"/>
                <a:gd name="T10" fmla="+- 0 606 154"/>
                <a:gd name="T11" fmla="*/ 606 h 501"/>
                <a:gd name="T12" fmla="+- 0 201 153"/>
                <a:gd name="T13" fmla="*/ T12 w 502"/>
                <a:gd name="T14" fmla="+- 0 552 154"/>
                <a:gd name="T15" fmla="*/ 552 h 501"/>
                <a:gd name="T16" fmla="+- 0 165 153"/>
                <a:gd name="T17" fmla="*/ T16 w 502"/>
                <a:gd name="T18" fmla="+- 0 483 154"/>
                <a:gd name="T19" fmla="*/ 483 h 501"/>
                <a:gd name="T20" fmla="+- 0 153 153"/>
                <a:gd name="T21" fmla="*/ T20 w 502"/>
                <a:gd name="T22" fmla="+- 0 404 154"/>
                <a:gd name="T23" fmla="*/ 404 h 501"/>
                <a:gd name="T24" fmla="+- 0 165 153"/>
                <a:gd name="T25" fmla="*/ T24 w 502"/>
                <a:gd name="T26" fmla="+- 0 325 154"/>
                <a:gd name="T27" fmla="*/ 325 h 501"/>
                <a:gd name="T28" fmla="+- 0 201 153"/>
                <a:gd name="T29" fmla="*/ T28 w 502"/>
                <a:gd name="T30" fmla="+- 0 256 154"/>
                <a:gd name="T31" fmla="*/ 256 h 501"/>
                <a:gd name="T32" fmla="+- 0 255 153"/>
                <a:gd name="T33" fmla="*/ T32 w 502"/>
                <a:gd name="T34" fmla="+- 0 202 154"/>
                <a:gd name="T35" fmla="*/ 202 h 501"/>
                <a:gd name="T36" fmla="+- 0 324 153"/>
                <a:gd name="T37" fmla="*/ T36 w 502"/>
                <a:gd name="T38" fmla="+- 0 166 154"/>
                <a:gd name="T39" fmla="*/ 166 h 501"/>
                <a:gd name="T40" fmla="+- 0 403 153"/>
                <a:gd name="T41" fmla="*/ T40 w 502"/>
                <a:gd name="T42" fmla="+- 0 154 154"/>
                <a:gd name="T43" fmla="*/ 154 h 501"/>
                <a:gd name="T44" fmla="+- 0 483 153"/>
                <a:gd name="T45" fmla="*/ T44 w 502"/>
                <a:gd name="T46" fmla="+- 0 166 154"/>
                <a:gd name="T47" fmla="*/ 166 h 501"/>
                <a:gd name="T48" fmla="+- 0 552 153"/>
                <a:gd name="T49" fmla="*/ T48 w 502"/>
                <a:gd name="T50" fmla="+- 0 202 154"/>
                <a:gd name="T51" fmla="*/ 202 h 501"/>
                <a:gd name="T52" fmla="+- 0 553 153"/>
                <a:gd name="T53" fmla="*/ T52 w 502"/>
                <a:gd name="T54" fmla="+- 0 204 154"/>
                <a:gd name="T55" fmla="*/ 204 h 501"/>
                <a:gd name="T56" fmla="+- 0 405 153"/>
                <a:gd name="T57" fmla="*/ T56 w 502"/>
                <a:gd name="T58" fmla="+- 0 204 154"/>
                <a:gd name="T59" fmla="*/ 204 h 501"/>
                <a:gd name="T60" fmla="+- 0 326 153"/>
                <a:gd name="T61" fmla="*/ T60 w 502"/>
                <a:gd name="T62" fmla="+- 0 219 154"/>
                <a:gd name="T63" fmla="*/ 219 h 501"/>
                <a:gd name="T64" fmla="+- 0 263 153"/>
                <a:gd name="T65" fmla="*/ T64 w 502"/>
                <a:gd name="T66" fmla="+- 0 262 154"/>
                <a:gd name="T67" fmla="*/ 262 h 501"/>
                <a:gd name="T68" fmla="+- 0 220 153"/>
                <a:gd name="T69" fmla="*/ T68 w 502"/>
                <a:gd name="T70" fmla="+- 0 326 154"/>
                <a:gd name="T71" fmla="*/ 326 h 501"/>
                <a:gd name="T72" fmla="+- 0 204 153"/>
                <a:gd name="T73" fmla="*/ T72 w 502"/>
                <a:gd name="T74" fmla="+- 0 404 154"/>
                <a:gd name="T75" fmla="*/ 404 h 501"/>
                <a:gd name="T76" fmla="+- 0 220 153"/>
                <a:gd name="T77" fmla="*/ T76 w 502"/>
                <a:gd name="T78" fmla="+- 0 482 154"/>
                <a:gd name="T79" fmla="*/ 482 h 501"/>
                <a:gd name="T80" fmla="+- 0 263 153"/>
                <a:gd name="T81" fmla="*/ T80 w 502"/>
                <a:gd name="T82" fmla="+- 0 546 154"/>
                <a:gd name="T83" fmla="*/ 546 h 501"/>
                <a:gd name="T84" fmla="+- 0 326 153"/>
                <a:gd name="T85" fmla="*/ T84 w 502"/>
                <a:gd name="T86" fmla="+- 0 589 154"/>
                <a:gd name="T87" fmla="*/ 589 h 501"/>
                <a:gd name="T88" fmla="+- 0 405 153"/>
                <a:gd name="T89" fmla="*/ T88 w 502"/>
                <a:gd name="T90" fmla="+- 0 604 154"/>
                <a:gd name="T91" fmla="*/ 604 h 501"/>
                <a:gd name="T92" fmla="+- 0 553 153"/>
                <a:gd name="T93" fmla="*/ T92 w 502"/>
                <a:gd name="T94" fmla="+- 0 604 154"/>
                <a:gd name="T95" fmla="*/ 604 h 501"/>
                <a:gd name="T96" fmla="+- 0 551 153"/>
                <a:gd name="T97" fmla="*/ T96 w 502"/>
                <a:gd name="T98" fmla="+- 0 606 154"/>
                <a:gd name="T99" fmla="*/ 606 h 501"/>
                <a:gd name="T100" fmla="+- 0 482 153"/>
                <a:gd name="T101" fmla="*/ T100 w 502"/>
                <a:gd name="T102" fmla="+- 0 641 154"/>
                <a:gd name="T103" fmla="*/ 641 h 501"/>
                <a:gd name="T104" fmla="+- 0 403 153"/>
                <a:gd name="T105" fmla="*/ T104 w 502"/>
                <a:gd name="T106" fmla="+- 0 654 154"/>
                <a:gd name="T107" fmla="*/ 654 h 501"/>
                <a:gd name="T108" fmla="+- 0 553 153"/>
                <a:gd name="T109" fmla="*/ T108 w 502"/>
                <a:gd name="T110" fmla="+- 0 604 154"/>
                <a:gd name="T111" fmla="*/ 604 h 501"/>
                <a:gd name="T112" fmla="+- 0 405 153"/>
                <a:gd name="T113" fmla="*/ T112 w 502"/>
                <a:gd name="T114" fmla="+- 0 604 154"/>
                <a:gd name="T115" fmla="*/ 604 h 501"/>
                <a:gd name="T116" fmla="+- 0 482 153"/>
                <a:gd name="T117" fmla="*/ T116 w 502"/>
                <a:gd name="T118" fmla="+- 0 589 154"/>
                <a:gd name="T119" fmla="*/ 589 h 501"/>
                <a:gd name="T120" fmla="+- 0 546 153"/>
                <a:gd name="T121" fmla="*/ T120 w 502"/>
                <a:gd name="T122" fmla="+- 0 546 154"/>
                <a:gd name="T123" fmla="*/ 546 h 501"/>
                <a:gd name="T124" fmla="+- 0 589 153"/>
                <a:gd name="T125" fmla="*/ T124 w 502"/>
                <a:gd name="T126" fmla="+- 0 482 154"/>
                <a:gd name="T127" fmla="*/ 482 h 501"/>
                <a:gd name="T128" fmla="+- 0 605 153"/>
                <a:gd name="T129" fmla="*/ T128 w 502"/>
                <a:gd name="T130" fmla="+- 0 404 154"/>
                <a:gd name="T131" fmla="*/ 404 h 501"/>
                <a:gd name="T132" fmla="+- 0 589 153"/>
                <a:gd name="T133" fmla="*/ T132 w 502"/>
                <a:gd name="T134" fmla="+- 0 326 154"/>
                <a:gd name="T135" fmla="*/ 326 h 501"/>
                <a:gd name="T136" fmla="+- 0 546 153"/>
                <a:gd name="T137" fmla="*/ T136 w 502"/>
                <a:gd name="T138" fmla="+- 0 262 154"/>
                <a:gd name="T139" fmla="*/ 262 h 501"/>
                <a:gd name="T140" fmla="+- 0 483 153"/>
                <a:gd name="T141" fmla="*/ T140 w 502"/>
                <a:gd name="T142" fmla="+- 0 219 154"/>
                <a:gd name="T143" fmla="*/ 219 h 501"/>
                <a:gd name="T144" fmla="+- 0 405 153"/>
                <a:gd name="T145" fmla="*/ T144 w 502"/>
                <a:gd name="T146" fmla="+- 0 204 154"/>
                <a:gd name="T147" fmla="*/ 204 h 501"/>
                <a:gd name="T148" fmla="+- 0 553 153"/>
                <a:gd name="T149" fmla="*/ T148 w 502"/>
                <a:gd name="T150" fmla="+- 0 204 154"/>
                <a:gd name="T151" fmla="*/ 204 h 501"/>
                <a:gd name="T152" fmla="+- 0 606 153"/>
                <a:gd name="T153" fmla="*/ T152 w 502"/>
                <a:gd name="T154" fmla="+- 0 256 154"/>
                <a:gd name="T155" fmla="*/ 256 h 501"/>
                <a:gd name="T156" fmla="+- 0 642 153"/>
                <a:gd name="T157" fmla="*/ T156 w 502"/>
                <a:gd name="T158" fmla="+- 0 325 154"/>
                <a:gd name="T159" fmla="*/ 325 h 501"/>
                <a:gd name="T160" fmla="+- 0 654 153"/>
                <a:gd name="T161" fmla="*/ T160 w 502"/>
                <a:gd name="T162" fmla="+- 0 404 154"/>
                <a:gd name="T163" fmla="*/ 404 h 501"/>
                <a:gd name="T164" fmla="+- 0 641 153"/>
                <a:gd name="T165" fmla="*/ T164 w 502"/>
                <a:gd name="T166" fmla="+- 0 483 154"/>
                <a:gd name="T167" fmla="*/ 483 h 501"/>
                <a:gd name="T168" fmla="+- 0 605 153"/>
                <a:gd name="T169" fmla="*/ T168 w 502"/>
                <a:gd name="T170" fmla="+- 0 552 154"/>
                <a:gd name="T171" fmla="*/ 552 h 501"/>
                <a:gd name="T172" fmla="+- 0 553 153"/>
                <a:gd name="T173" fmla="*/ T172 w 502"/>
                <a:gd name="T174" fmla="+- 0 604 154"/>
                <a:gd name="T175" fmla="*/ 604 h 501"/>
                <a:gd name="T176" fmla="+- 0 510 153"/>
                <a:gd name="T177" fmla="*/ T176 w 502"/>
                <a:gd name="T178" fmla="+- 0 507 154"/>
                <a:gd name="T179" fmla="*/ 507 h 501"/>
                <a:gd name="T180" fmla="+- 0 379 153"/>
                <a:gd name="T181" fmla="*/ T180 w 502"/>
                <a:gd name="T182" fmla="+- 0 428 154"/>
                <a:gd name="T183" fmla="*/ 428 h 501"/>
                <a:gd name="T184" fmla="+- 0 379 153"/>
                <a:gd name="T185" fmla="*/ T184 w 502"/>
                <a:gd name="T186" fmla="+- 0 278 154"/>
                <a:gd name="T187" fmla="*/ 278 h 501"/>
                <a:gd name="T188" fmla="+- 0 417 153"/>
                <a:gd name="T189" fmla="*/ T188 w 502"/>
                <a:gd name="T190" fmla="+- 0 278 154"/>
                <a:gd name="T191" fmla="*/ 278 h 501"/>
                <a:gd name="T192" fmla="+- 0 417 153"/>
                <a:gd name="T193" fmla="*/ T192 w 502"/>
                <a:gd name="T194" fmla="+- 0 409 154"/>
                <a:gd name="T195" fmla="*/ 409 h 501"/>
                <a:gd name="T196" fmla="+- 0 529 153"/>
                <a:gd name="T197" fmla="*/ T196 w 502"/>
                <a:gd name="T198" fmla="+- 0 475 154"/>
                <a:gd name="T199" fmla="*/ 475 h 501"/>
                <a:gd name="T200" fmla="+- 0 510 153"/>
                <a:gd name="T201" fmla="*/ T200 w 502"/>
                <a:gd name="T202" fmla="+- 0 507 154"/>
                <a:gd name="T203" fmla="*/ 507 h 50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Lst>
              <a:rect l="0" t="0" r="r" b="b"/>
              <a:pathLst>
                <a:path w="502" h="501">
                  <a:moveTo>
                    <a:pt x="250" y="500"/>
                  </a:moveTo>
                  <a:lnTo>
                    <a:pt x="171" y="487"/>
                  </a:lnTo>
                  <a:lnTo>
                    <a:pt x="102" y="452"/>
                  </a:lnTo>
                  <a:lnTo>
                    <a:pt x="48" y="398"/>
                  </a:lnTo>
                  <a:lnTo>
                    <a:pt x="12" y="329"/>
                  </a:lnTo>
                  <a:lnTo>
                    <a:pt x="0" y="250"/>
                  </a:lnTo>
                  <a:lnTo>
                    <a:pt x="12" y="171"/>
                  </a:lnTo>
                  <a:lnTo>
                    <a:pt x="48" y="102"/>
                  </a:lnTo>
                  <a:lnTo>
                    <a:pt x="102" y="48"/>
                  </a:lnTo>
                  <a:lnTo>
                    <a:pt x="171" y="12"/>
                  </a:lnTo>
                  <a:lnTo>
                    <a:pt x="250" y="0"/>
                  </a:lnTo>
                  <a:lnTo>
                    <a:pt x="330" y="12"/>
                  </a:lnTo>
                  <a:lnTo>
                    <a:pt x="399" y="48"/>
                  </a:lnTo>
                  <a:lnTo>
                    <a:pt x="400" y="50"/>
                  </a:lnTo>
                  <a:lnTo>
                    <a:pt x="252" y="50"/>
                  </a:lnTo>
                  <a:lnTo>
                    <a:pt x="173" y="65"/>
                  </a:lnTo>
                  <a:lnTo>
                    <a:pt x="110" y="108"/>
                  </a:lnTo>
                  <a:lnTo>
                    <a:pt x="67" y="172"/>
                  </a:lnTo>
                  <a:lnTo>
                    <a:pt x="51" y="250"/>
                  </a:lnTo>
                  <a:lnTo>
                    <a:pt x="67" y="328"/>
                  </a:lnTo>
                  <a:lnTo>
                    <a:pt x="110" y="392"/>
                  </a:lnTo>
                  <a:lnTo>
                    <a:pt x="173" y="435"/>
                  </a:lnTo>
                  <a:lnTo>
                    <a:pt x="252" y="450"/>
                  </a:lnTo>
                  <a:lnTo>
                    <a:pt x="400" y="450"/>
                  </a:lnTo>
                  <a:lnTo>
                    <a:pt x="398" y="452"/>
                  </a:lnTo>
                  <a:lnTo>
                    <a:pt x="329" y="487"/>
                  </a:lnTo>
                  <a:lnTo>
                    <a:pt x="250" y="500"/>
                  </a:lnTo>
                  <a:close/>
                  <a:moveTo>
                    <a:pt x="400" y="450"/>
                  </a:moveTo>
                  <a:lnTo>
                    <a:pt x="252" y="450"/>
                  </a:lnTo>
                  <a:lnTo>
                    <a:pt x="329" y="435"/>
                  </a:lnTo>
                  <a:lnTo>
                    <a:pt x="393" y="392"/>
                  </a:lnTo>
                  <a:lnTo>
                    <a:pt x="436" y="328"/>
                  </a:lnTo>
                  <a:lnTo>
                    <a:pt x="452" y="250"/>
                  </a:lnTo>
                  <a:lnTo>
                    <a:pt x="436" y="172"/>
                  </a:lnTo>
                  <a:lnTo>
                    <a:pt x="393" y="108"/>
                  </a:lnTo>
                  <a:lnTo>
                    <a:pt x="330" y="65"/>
                  </a:lnTo>
                  <a:lnTo>
                    <a:pt x="252" y="50"/>
                  </a:lnTo>
                  <a:lnTo>
                    <a:pt x="400" y="50"/>
                  </a:lnTo>
                  <a:lnTo>
                    <a:pt x="453" y="102"/>
                  </a:lnTo>
                  <a:lnTo>
                    <a:pt x="489" y="171"/>
                  </a:lnTo>
                  <a:lnTo>
                    <a:pt x="501" y="250"/>
                  </a:lnTo>
                  <a:lnTo>
                    <a:pt x="488" y="329"/>
                  </a:lnTo>
                  <a:lnTo>
                    <a:pt x="452" y="398"/>
                  </a:lnTo>
                  <a:lnTo>
                    <a:pt x="400" y="450"/>
                  </a:lnTo>
                  <a:close/>
                  <a:moveTo>
                    <a:pt x="357" y="353"/>
                  </a:moveTo>
                  <a:lnTo>
                    <a:pt x="226" y="274"/>
                  </a:lnTo>
                  <a:lnTo>
                    <a:pt x="226" y="124"/>
                  </a:lnTo>
                  <a:lnTo>
                    <a:pt x="264" y="124"/>
                  </a:lnTo>
                  <a:lnTo>
                    <a:pt x="264" y="255"/>
                  </a:lnTo>
                  <a:lnTo>
                    <a:pt x="376" y="321"/>
                  </a:lnTo>
                  <a:lnTo>
                    <a:pt x="357" y="3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 name="TextBox 36">
            <a:extLst>
              <a:ext uri="{FF2B5EF4-FFF2-40B4-BE49-F238E27FC236}">
                <a16:creationId xmlns:a16="http://schemas.microsoft.com/office/drawing/2014/main" id="{A86E5926-8F6C-4FA9-9732-77023938A662}"/>
              </a:ext>
            </a:extLst>
          </p:cNvPr>
          <p:cNvSpPr txBox="1"/>
          <p:nvPr/>
        </p:nvSpPr>
        <p:spPr>
          <a:xfrm>
            <a:off x="285749" y="1948427"/>
            <a:ext cx="3609975" cy="872034"/>
          </a:xfrm>
          <a:prstGeom prst="rect">
            <a:avLst/>
          </a:prstGeom>
          <a:noFill/>
        </p:spPr>
        <p:txBody>
          <a:bodyPr wrap="square">
            <a:spAutoFit/>
          </a:bodyPr>
          <a:lstStyle/>
          <a:p>
            <a:pPr marL="1432560" marR="13335" algn="ctr">
              <a:spcBef>
                <a:spcPts val="505"/>
              </a:spcBef>
              <a:spcAft>
                <a:spcPts val="0"/>
              </a:spcAft>
            </a:pPr>
            <a:r>
              <a:rPr lang="en-US" sz="1600" b="1"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Study type:</a:t>
            </a:r>
            <a:endParaRPr lang="en-US" sz="1600" b="1" dirty="0">
              <a:effectLst/>
              <a:latin typeface="Open Sans" panose="020B0606030504020204" pitchFamily="34" charset="0"/>
              <a:ea typeface="Open Sans" panose="020B0606030504020204" pitchFamily="34" charset="0"/>
              <a:cs typeface="Open Sans" panose="020B0606030504020204" pitchFamily="34" charset="0"/>
            </a:endParaRPr>
          </a:p>
          <a:p>
            <a:pPr marL="1432560" marR="14605" algn="ctr">
              <a:spcBef>
                <a:spcPts val="800"/>
              </a:spcBef>
              <a:spcAft>
                <a:spcPts val="0"/>
              </a:spcAft>
            </a:pPr>
            <a:r>
              <a:rPr lang="en-US" sz="14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Unmoderated usability</a:t>
            </a:r>
            <a:r>
              <a:rPr lang="en-US" sz="1400" spc="-285"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study</a:t>
            </a:r>
            <a:endParaRPr lang="en-US" sz="12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8" name="TextBox 37">
            <a:extLst>
              <a:ext uri="{FF2B5EF4-FFF2-40B4-BE49-F238E27FC236}">
                <a16:creationId xmlns:a16="http://schemas.microsoft.com/office/drawing/2014/main" id="{877BE747-AC1C-4E83-BEFB-DF18BDC152CC}"/>
              </a:ext>
            </a:extLst>
          </p:cNvPr>
          <p:cNvSpPr txBox="1"/>
          <p:nvPr/>
        </p:nvSpPr>
        <p:spPr>
          <a:xfrm>
            <a:off x="4143375" y="1961495"/>
            <a:ext cx="3609975" cy="656590"/>
          </a:xfrm>
          <a:prstGeom prst="rect">
            <a:avLst/>
          </a:prstGeom>
          <a:noFill/>
        </p:spPr>
        <p:txBody>
          <a:bodyPr wrap="square">
            <a:spAutoFit/>
          </a:bodyPr>
          <a:lstStyle/>
          <a:p>
            <a:pPr marL="1432560" marR="13335" algn="ctr">
              <a:spcBef>
                <a:spcPts val="505"/>
              </a:spcBef>
              <a:spcAft>
                <a:spcPts val="0"/>
              </a:spcAft>
            </a:pPr>
            <a:r>
              <a:rPr lang="en-US" sz="1600" b="1"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Location:</a:t>
            </a:r>
            <a:endParaRPr lang="en-US" sz="1600" b="1" dirty="0">
              <a:effectLst/>
              <a:latin typeface="Open Sans" panose="020B0606030504020204" pitchFamily="34" charset="0"/>
              <a:ea typeface="Open Sans" panose="020B0606030504020204" pitchFamily="34" charset="0"/>
              <a:cs typeface="Open Sans" panose="020B0606030504020204" pitchFamily="34" charset="0"/>
            </a:endParaRPr>
          </a:p>
          <a:p>
            <a:pPr marL="1432560" marR="14605" algn="ctr">
              <a:spcBef>
                <a:spcPts val="800"/>
              </a:spcBef>
              <a:spcAft>
                <a:spcPts val="0"/>
              </a:spcAft>
            </a:pPr>
            <a:r>
              <a:rPr lang="en-US" sz="14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USA, remote</a:t>
            </a:r>
            <a:endParaRPr lang="en-US" sz="12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38">
            <a:extLst>
              <a:ext uri="{FF2B5EF4-FFF2-40B4-BE49-F238E27FC236}">
                <a16:creationId xmlns:a16="http://schemas.microsoft.com/office/drawing/2014/main" id="{F8736519-9064-45B6-980B-0D1695388278}"/>
              </a:ext>
            </a:extLst>
          </p:cNvPr>
          <p:cNvSpPr txBox="1"/>
          <p:nvPr/>
        </p:nvSpPr>
        <p:spPr>
          <a:xfrm>
            <a:off x="285750" y="3678429"/>
            <a:ext cx="3609975" cy="656590"/>
          </a:xfrm>
          <a:prstGeom prst="rect">
            <a:avLst/>
          </a:prstGeom>
          <a:noFill/>
        </p:spPr>
        <p:txBody>
          <a:bodyPr wrap="square">
            <a:spAutoFit/>
          </a:bodyPr>
          <a:lstStyle/>
          <a:p>
            <a:pPr marL="1432560" marR="13335" algn="ctr">
              <a:spcBef>
                <a:spcPts val="505"/>
              </a:spcBef>
              <a:spcAft>
                <a:spcPts val="0"/>
              </a:spcAft>
            </a:pPr>
            <a:r>
              <a:rPr lang="en-US" sz="1600" b="1"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Participants:</a:t>
            </a:r>
            <a:endParaRPr lang="en-US" sz="1600" b="1" dirty="0">
              <a:effectLst/>
              <a:latin typeface="Open Sans" panose="020B0606030504020204" pitchFamily="34" charset="0"/>
              <a:ea typeface="Open Sans" panose="020B0606030504020204" pitchFamily="34" charset="0"/>
              <a:cs typeface="Open Sans" panose="020B0606030504020204" pitchFamily="34" charset="0"/>
            </a:endParaRPr>
          </a:p>
          <a:p>
            <a:pPr marL="1432560" marR="14605" algn="ctr">
              <a:spcBef>
                <a:spcPts val="800"/>
              </a:spcBef>
              <a:spcAft>
                <a:spcPts val="0"/>
              </a:spcAft>
            </a:pPr>
            <a:r>
              <a:rPr lang="en-US" sz="14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5 participants </a:t>
            </a:r>
            <a:endParaRPr lang="en-US" sz="12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35C3549B-8351-4673-A548-9264C2467111}"/>
              </a:ext>
            </a:extLst>
          </p:cNvPr>
          <p:cNvSpPr txBox="1"/>
          <p:nvPr/>
        </p:nvSpPr>
        <p:spPr>
          <a:xfrm>
            <a:off x="4143375" y="3678429"/>
            <a:ext cx="3609975" cy="618118"/>
          </a:xfrm>
          <a:prstGeom prst="rect">
            <a:avLst/>
          </a:prstGeom>
          <a:noFill/>
        </p:spPr>
        <p:txBody>
          <a:bodyPr wrap="square">
            <a:spAutoFit/>
          </a:bodyPr>
          <a:lstStyle/>
          <a:p>
            <a:pPr marL="1432560" marR="13335" algn="ctr">
              <a:spcBef>
                <a:spcPts val="505"/>
              </a:spcBef>
              <a:spcAft>
                <a:spcPts val="0"/>
              </a:spcAft>
            </a:pPr>
            <a:r>
              <a:rPr lang="en-US" sz="1600" b="1"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Length:</a:t>
            </a:r>
          </a:p>
          <a:p>
            <a:pPr marL="1432560" marR="13335" algn="ctr">
              <a:spcBef>
                <a:spcPts val="505"/>
              </a:spcBef>
              <a:spcAft>
                <a:spcPts val="0"/>
              </a:spcAft>
            </a:pPr>
            <a:r>
              <a:rPr lang="en-US" sz="14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15-20 minutes</a:t>
            </a:r>
            <a:endParaRPr lang="en-US" sz="1200" dirty="0">
              <a:effectLst/>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4"/>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Usability study: findings</a:t>
            </a:r>
            <a:endParaRPr sz="2400" dirty="0">
              <a:solidFill>
                <a:srgbClr val="5F6368"/>
              </a:solidFill>
              <a:latin typeface="Open Sans"/>
              <a:ea typeface="Open Sans"/>
              <a:cs typeface="Open Sans"/>
              <a:sym typeface="Open Sans"/>
            </a:endParaRPr>
          </a:p>
        </p:txBody>
      </p:sp>
      <p:sp>
        <p:nvSpPr>
          <p:cNvPr id="282" name="Google Shape;282;p54"/>
          <p:cNvSpPr txBox="1"/>
          <p:nvPr/>
        </p:nvSpPr>
        <p:spPr>
          <a:xfrm>
            <a:off x="901916" y="1259382"/>
            <a:ext cx="7873500" cy="432396"/>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US" dirty="0">
                <a:solidFill>
                  <a:srgbClr val="5F6368"/>
                </a:solidFill>
                <a:latin typeface="Open Sans"/>
                <a:ea typeface="Open Sans"/>
                <a:cs typeface="Open Sans"/>
                <a:sym typeface="Open Sans"/>
              </a:rPr>
              <a:t>These were the main ﬁnding uncovered by the usability study</a:t>
            </a:r>
          </a:p>
        </p:txBody>
      </p:sp>
      <p:sp>
        <p:nvSpPr>
          <p:cNvPr id="2" name="Rectangle 4">
            <a:extLst>
              <a:ext uri="{FF2B5EF4-FFF2-40B4-BE49-F238E27FC236}">
                <a16:creationId xmlns:a16="http://schemas.microsoft.com/office/drawing/2014/main" id="{11D24588-F14E-4E3D-A433-D280211BCC1E}"/>
              </a:ext>
            </a:extLst>
          </p:cNvPr>
          <p:cNvSpPr>
            <a:spLocks noChangeArrowheads="1"/>
          </p:cNvSpPr>
          <p:nvPr/>
        </p:nvSpPr>
        <p:spPr bwMode="auto">
          <a:xfrm>
            <a:off x="6838950" y="35785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8">
            <a:extLst>
              <a:ext uri="{FF2B5EF4-FFF2-40B4-BE49-F238E27FC236}">
                <a16:creationId xmlns:a16="http://schemas.microsoft.com/office/drawing/2014/main" id="{061D586A-CBA0-4AF4-BE18-D4D1C819C684}"/>
              </a:ext>
            </a:extLst>
          </p:cNvPr>
          <p:cNvSpPr>
            <a:spLocks noChangeArrowheads="1"/>
          </p:cNvSpPr>
          <p:nvPr/>
        </p:nvSpPr>
        <p:spPr bwMode="auto">
          <a:xfrm>
            <a:off x="5086350" y="1911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2">
            <a:extLst>
              <a:ext uri="{FF2B5EF4-FFF2-40B4-BE49-F238E27FC236}">
                <a16:creationId xmlns:a16="http://schemas.microsoft.com/office/drawing/2014/main" id="{98B06D54-99BD-4839-AFD3-5F6216E0E5EE}"/>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6">
            <a:extLst>
              <a:ext uri="{FF2B5EF4-FFF2-40B4-BE49-F238E27FC236}">
                <a16:creationId xmlns:a16="http://schemas.microsoft.com/office/drawing/2014/main" id="{FB2B38C5-4704-4970-BCC1-A4EDBB2CFB90}"/>
              </a:ext>
            </a:extLst>
          </p:cNvPr>
          <p:cNvSpPr>
            <a:spLocks noChangeArrowheads="1"/>
          </p:cNvSpPr>
          <p:nvPr/>
        </p:nvSpPr>
        <p:spPr bwMode="auto">
          <a:xfrm>
            <a:off x="6415600" y="3302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8" name="Group 2">
            <a:extLst>
              <a:ext uri="{FF2B5EF4-FFF2-40B4-BE49-F238E27FC236}">
                <a16:creationId xmlns:a16="http://schemas.microsoft.com/office/drawing/2014/main" id="{BAEFB6B8-7EF1-47AE-A90E-77F56140B351}"/>
              </a:ext>
            </a:extLst>
          </p:cNvPr>
          <p:cNvGrpSpPr>
            <a:grpSpLocks/>
          </p:cNvGrpSpPr>
          <p:nvPr/>
        </p:nvGrpSpPr>
        <p:grpSpPr bwMode="auto">
          <a:xfrm>
            <a:off x="1528129" y="2029618"/>
            <a:ext cx="512762" cy="617344"/>
            <a:chOff x="1936" y="235"/>
            <a:chExt cx="809" cy="974"/>
          </a:xfrm>
        </p:grpSpPr>
        <p:sp>
          <p:nvSpPr>
            <p:cNvPr id="19" name="Freeform 3">
              <a:extLst>
                <a:ext uri="{FF2B5EF4-FFF2-40B4-BE49-F238E27FC236}">
                  <a16:creationId xmlns:a16="http://schemas.microsoft.com/office/drawing/2014/main" id="{5D3552D7-DEF7-4B43-8B8E-B2924DEB99B1}"/>
                </a:ext>
              </a:extLst>
            </p:cNvPr>
            <p:cNvSpPr>
              <a:spLocks/>
            </p:cNvSpPr>
            <p:nvPr/>
          </p:nvSpPr>
          <p:spPr bwMode="auto">
            <a:xfrm>
              <a:off x="1936" y="235"/>
              <a:ext cx="809" cy="809"/>
            </a:xfrm>
            <a:custGeom>
              <a:avLst/>
              <a:gdLst>
                <a:gd name="T0" fmla="+- 0 2341 1937"/>
                <a:gd name="T1" fmla="*/ T0 w 809"/>
                <a:gd name="T2" fmla="+- 0 1044 235"/>
                <a:gd name="T3" fmla="*/ 1044 h 809"/>
                <a:gd name="T4" fmla="+- 0 2268 1937"/>
                <a:gd name="T5" fmla="*/ T4 w 809"/>
                <a:gd name="T6" fmla="+- 0 1037 235"/>
                <a:gd name="T7" fmla="*/ 1037 h 809"/>
                <a:gd name="T8" fmla="+- 0 2200 1937"/>
                <a:gd name="T9" fmla="*/ T8 w 809"/>
                <a:gd name="T10" fmla="+- 0 1019 235"/>
                <a:gd name="T11" fmla="*/ 1019 h 809"/>
                <a:gd name="T12" fmla="+- 0 2137 1937"/>
                <a:gd name="T13" fmla="*/ T12 w 809"/>
                <a:gd name="T14" fmla="+- 0 989 235"/>
                <a:gd name="T15" fmla="*/ 989 h 809"/>
                <a:gd name="T16" fmla="+- 0 2080 1937"/>
                <a:gd name="T17" fmla="*/ T16 w 809"/>
                <a:gd name="T18" fmla="+- 0 949 235"/>
                <a:gd name="T19" fmla="*/ 949 h 809"/>
                <a:gd name="T20" fmla="+- 0 2032 1937"/>
                <a:gd name="T21" fmla="*/ T20 w 809"/>
                <a:gd name="T22" fmla="+- 0 900 235"/>
                <a:gd name="T23" fmla="*/ 900 h 809"/>
                <a:gd name="T24" fmla="+- 0 1992 1937"/>
                <a:gd name="T25" fmla="*/ T24 w 809"/>
                <a:gd name="T26" fmla="+- 0 844 235"/>
                <a:gd name="T27" fmla="*/ 844 h 809"/>
                <a:gd name="T28" fmla="+- 0 1962 1937"/>
                <a:gd name="T29" fmla="*/ T28 w 809"/>
                <a:gd name="T30" fmla="+- 0 781 235"/>
                <a:gd name="T31" fmla="*/ 781 h 809"/>
                <a:gd name="T32" fmla="+- 0 1943 1937"/>
                <a:gd name="T33" fmla="*/ T32 w 809"/>
                <a:gd name="T34" fmla="+- 0 712 235"/>
                <a:gd name="T35" fmla="*/ 712 h 809"/>
                <a:gd name="T36" fmla="+- 0 1937 1937"/>
                <a:gd name="T37" fmla="*/ T36 w 809"/>
                <a:gd name="T38" fmla="+- 0 640 235"/>
                <a:gd name="T39" fmla="*/ 640 h 809"/>
                <a:gd name="T40" fmla="+- 0 1943 1937"/>
                <a:gd name="T41" fmla="*/ T40 w 809"/>
                <a:gd name="T42" fmla="+- 0 567 235"/>
                <a:gd name="T43" fmla="*/ 567 h 809"/>
                <a:gd name="T44" fmla="+- 0 1962 1937"/>
                <a:gd name="T45" fmla="*/ T44 w 809"/>
                <a:gd name="T46" fmla="+- 0 499 235"/>
                <a:gd name="T47" fmla="*/ 499 h 809"/>
                <a:gd name="T48" fmla="+- 0 1992 1937"/>
                <a:gd name="T49" fmla="*/ T48 w 809"/>
                <a:gd name="T50" fmla="+- 0 436 235"/>
                <a:gd name="T51" fmla="*/ 436 h 809"/>
                <a:gd name="T52" fmla="+- 0 2032 1937"/>
                <a:gd name="T53" fmla="*/ T52 w 809"/>
                <a:gd name="T54" fmla="+- 0 379 235"/>
                <a:gd name="T55" fmla="*/ 379 h 809"/>
                <a:gd name="T56" fmla="+- 0 2080 1937"/>
                <a:gd name="T57" fmla="*/ T56 w 809"/>
                <a:gd name="T58" fmla="+- 0 331 235"/>
                <a:gd name="T59" fmla="*/ 331 h 809"/>
                <a:gd name="T60" fmla="+- 0 2137 1937"/>
                <a:gd name="T61" fmla="*/ T60 w 809"/>
                <a:gd name="T62" fmla="+- 0 291 235"/>
                <a:gd name="T63" fmla="*/ 291 h 809"/>
                <a:gd name="T64" fmla="+- 0 2200 1937"/>
                <a:gd name="T65" fmla="*/ T64 w 809"/>
                <a:gd name="T66" fmla="+- 0 261 235"/>
                <a:gd name="T67" fmla="*/ 261 h 809"/>
                <a:gd name="T68" fmla="+- 0 2268 1937"/>
                <a:gd name="T69" fmla="*/ T68 w 809"/>
                <a:gd name="T70" fmla="+- 0 242 235"/>
                <a:gd name="T71" fmla="*/ 242 h 809"/>
                <a:gd name="T72" fmla="+- 0 2341 1937"/>
                <a:gd name="T73" fmla="*/ T72 w 809"/>
                <a:gd name="T74" fmla="+- 0 235 235"/>
                <a:gd name="T75" fmla="*/ 235 h 809"/>
                <a:gd name="T76" fmla="+- 0 2420 1937"/>
                <a:gd name="T77" fmla="*/ T76 w 809"/>
                <a:gd name="T78" fmla="+- 0 243 235"/>
                <a:gd name="T79" fmla="*/ 243 h 809"/>
                <a:gd name="T80" fmla="+- 0 2495 1937"/>
                <a:gd name="T81" fmla="*/ T80 w 809"/>
                <a:gd name="T82" fmla="+- 0 266 235"/>
                <a:gd name="T83" fmla="*/ 266 h 809"/>
                <a:gd name="T84" fmla="+- 0 2565 1937"/>
                <a:gd name="T85" fmla="*/ T84 w 809"/>
                <a:gd name="T86" fmla="+- 0 303 235"/>
                <a:gd name="T87" fmla="*/ 303 h 809"/>
                <a:gd name="T88" fmla="+- 0 2627 1937"/>
                <a:gd name="T89" fmla="*/ T88 w 809"/>
                <a:gd name="T90" fmla="+- 0 354 235"/>
                <a:gd name="T91" fmla="*/ 354 h 809"/>
                <a:gd name="T92" fmla="+- 0 2677 1937"/>
                <a:gd name="T93" fmla="*/ T92 w 809"/>
                <a:gd name="T94" fmla="+- 0 415 235"/>
                <a:gd name="T95" fmla="*/ 415 h 809"/>
                <a:gd name="T96" fmla="+- 0 2714 1937"/>
                <a:gd name="T97" fmla="*/ T96 w 809"/>
                <a:gd name="T98" fmla="+- 0 485 235"/>
                <a:gd name="T99" fmla="*/ 485 h 809"/>
                <a:gd name="T100" fmla="+- 0 2737 1937"/>
                <a:gd name="T101" fmla="*/ T100 w 809"/>
                <a:gd name="T102" fmla="+- 0 560 235"/>
                <a:gd name="T103" fmla="*/ 560 h 809"/>
                <a:gd name="T104" fmla="+- 0 2745 1937"/>
                <a:gd name="T105" fmla="*/ T104 w 809"/>
                <a:gd name="T106" fmla="+- 0 640 235"/>
                <a:gd name="T107" fmla="*/ 640 h 809"/>
                <a:gd name="T108" fmla="+- 0 2738 1937"/>
                <a:gd name="T109" fmla="*/ T108 w 809"/>
                <a:gd name="T110" fmla="+- 0 712 235"/>
                <a:gd name="T111" fmla="*/ 712 h 809"/>
                <a:gd name="T112" fmla="+- 0 2720 1937"/>
                <a:gd name="T113" fmla="*/ T112 w 809"/>
                <a:gd name="T114" fmla="+- 0 781 235"/>
                <a:gd name="T115" fmla="*/ 781 h 809"/>
                <a:gd name="T116" fmla="+- 0 2690 1937"/>
                <a:gd name="T117" fmla="*/ T116 w 809"/>
                <a:gd name="T118" fmla="+- 0 844 235"/>
                <a:gd name="T119" fmla="*/ 844 h 809"/>
                <a:gd name="T120" fmla="+- 0 2650 1937"/>
                <a:gd name="T121" fmla="*/ T120 w 809"/>
                <a:gd name="T122" fmla="+- 0 900 235"/>
                <a:gd name="T123" fmla="*/ 900 h 809"/>
                <a:gd name="T124" fmla="+- 0 2601 1937"/>
                <a:gd name="T125" fmla="*/ T124 w 809"/>
                <a:gd name="T126" fmla="+- 0 949 235"/>
                <a:gd name="T127" fmla="*/ 949 h 809"/>
                <a:gd name="T128" fmla="+- 0 2545 1937"/>
                <a:gd name="T129" fmla="*/ T128 w 809"/>
                <a:gd name="T130" fmla="+- 0 989 235"/>
                <a:gd name="T131" fmla="*/ 989 h 809"/>
                <a:gd name="T132" fmla="+- 0 2482 1937"/>
                <a:gd name="T133" fmla="*/ T132 w 809"/>
                <a:gd name="T134" fmla="+- 0 1019 235"/>
                <a:gd name="T135" fmla="*/ 1019 h 809"/>
                <a:gd name="T136" fmla="+- 0 2413 1937"/>
                <a:gd name="T137" fmla="*/ T136 w 809"/>
                <a:gd name="T138" fmla="+- 0 1037 235"/>
                <a:gd name="T139" fmla="*/ 1037 h 809"/>
                <a:gd name="T140" fmla="+- 0 2341 1937"/>
                <a:gd name="T141" fmla="*/ T140 w 809"/>
                <a:gd name="T142" fmla="+- 0 1044 235"/>
                <a:gd name="T143" fmla="*/ 1044 h 80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Lst>
              <a:rect l="0" t="0" r="r" b="b"/>
              <a:pathLst>
                <a:path w="809" h="809">
                  <a:moveTo>
                    <a:pt x="404" y="809"/>
                  </a:moveTo>
                  <a:lnTo>
                    <a:pt x="331" y="802"/>
                  </a:lnTo>
                  <a:lnTo>
                    <a:pt x="263" y="784"/>
                  </a:lnTo>
                  <a:lnTo>
                    <a:pt x="200" y="754"/>
                  </a:lnTo>
                  <a:lnTo>
                    <a:pt x="143" y="714"/>
                  </a:lnTo>
                  <a:lnTo>
                    <a:pt x="95" y="665"/>
                  </a:lnTo>
                  <a:lnTo>
                    <a:pt x="55" y="609"/>
                  </a:lnTo>
                  <a:lnTo>
                    <a:pt x="25" y="546"/>
                  </a:lnTo>
                  <a:lnTo>
                    <a:pt x="6" y="477"/>
                  </a:lnTo>
                  <a:lnTo>
                    <a:pt x="0" y="405"/>
                  </a:lnTo>
                  <a:lnTo>
                    <a:pt x="6" y="332"/>
                  </a:lnTo>
                  <a:lnTo>
                    <a:pt x="25" y="264"/>
                  </a:lnTo>
                  <a:lnTo>
                    <a:pt x="55" y="201"/>
                  </a:lnTo>
                  <a:lnTo>
                    <a:pt x="95" y="144"/>
                  </a:lnTo>
                  <a:lnTo>
                    <a:pt x="143" y="96"/>
                  </a:lnTo>
                  <a:lnTo>
                    <a:pt x="200" y="56"/>
                  </a:lnTo>
                  <a:lnTo>
                    <a:pt x="263" y="26"/>
                  </a:lnTo>
                  <a:lnTo>
                    <a:pt x="331" y="7"/>
                  </a:lnTo>
                  <a:lnTo>
                    <a:pt x="404" y="0"/>
                  </a:lnTo>
                  <a:lnTo>
                    <a:pt x="483" y="8"/>
                  </a:lnTo>
                  <a:lnTo>
                    <a:pt x="558" y="31"/>
                  </a:lnTo>
                  <a:lnTo>
                    <a:pt x="628" y="68"/>
                  </a:lnTo>
                  <a:lnTo>
                    <a:pt x="690" y="119"/>
                  </a:lnTo>
                  <a:lnTo>
                    <a:pt x="740" y="180"/>
                  </a:lnTo>
                  <a:lnTo>
                    <a:pt x="777" y="250"/>
                  </a:lnTo>
                  <a:lnTo>
                    <a:pt x="800" y="325"/>
                  </a:lnTo>
                  <a:lnTo>
                    <a:pt x="808" y="405"/>
                  </a:lnTo>
                  <a:lnTo>
                    <a:pt x="801" y="477"/>
                  </a:lnTo>
                  <a:lnTo>
                    <a:pt x="783" y="546"/>
                  </a:lnTo>
                  <a:lnTo>
                    <a:pt x="753" y="609"/>
                  </a:lnTo>
                  <a:lnTo>
                    <a:pt x="713" y="665"/>
                  </a:lnTo>
                  <a:lnTo>
                    <a:pt x="664" y="714"/>
                  </a:lnTo>
                  <a:lnTo>
                    <a:pt x="608" y="754"/>
                  </a:lnTo>
                  <a:lnTo>
                    <a:pt x="545" y="784"/>
                  </a:lnTo>
                  <a:lnTo>
                    <a:pt x="476" y="802"/>
                  </a:lnTo>
                  <a:lnTo>
                    <a:pt x="404" y="809"/>
                  </a:lnTo>
                  <a:close/>
                </a:path>
              </a:pathLst>
            </a:custGeom>
            <a:solidFill>
              <a:srgbClr val="F2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Text Box 4">
              <a:extLst>
                <a:ext uri="{FF2B5EF4-FFF2-40B4-BE49-F238E27FC236}">
                  <a16:creationId xmlns:a16="http://schemas.microsoft.com/office/drawing/2014/main" id="{75710DF4-71CB-485C-90EF-D6065CE1B40C}"/>
                </a:ext>
              </a:extLst>
            </p:cNvPr>
            <p:cNvSpPr txBox="1">
              <a:spLocks noChangeArrowheads="1"/>
            </p:cNvSpPr>
            <p:nvPr/>
          </p:nvSpPr>
          <p:spPr bwMode="auto">
            <a:xfrm>
              <a:off x="1936" y="400"/>
              <a:ext cx="809" cy="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ts val="750"/>
                </a:spcBef>
                <a:spcAft>
                  <a:spcPts val="800"/>
                </a:spcAft>
                <a:buClrTx/>
                <a:buSzTx/>
                <a:buFontTx/>
                <a:buNone/>
                <a:tabLst/>
              </a:pPr>
              <a:r>
                <a:rPr kumimoji="0" lang="en-US" altLang="en-US" sz="2200" b="0" i="0" u="none" strike="noStrike" cap="none" normalizeH="0" baseline="0" dirty="0">
                  <a:ln>
                    <a:noFill/>
                  </a:ln>
                  <a:solidFill>
                    <a:srgbClr val="FFFFFF"/>
                  </a:solidFill>
                  <a:effectLst/>
                  <a:latin typeface="Trebuchet MS" panose="020B0603020202020204" pitchFamily="34" charset="0"/>
                </a:rPr>
                <a:t>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pic>
        <p:nvPicPr>
          <p:cNvPr id="22" name="Picture 21" descr="Icon&#10;&#10;Description automatically generated">
            <a:extLst>
              <a:ext uri="{FF2B5EF4-FFF2-40B4-BE49-F238E27FC236}">
                <a16:creationId xmlns:a16="http://schemas.microsoft.com/office/drawing/2014/main" id="{19A6A5C7-0FAF-4553-ACA8-348F03E5F84A}"/>
              </a:ext>
            </a:extLst>
          </p:cNvPr>
          <p:cNvPicPr>
            <a:picLocks noChangeAspect="1"/>
          </p:cNvPicPr>
          <p:nvPr/>
        </p:nvPicPr>
        <p:blipFill>
          <a:blip r:embed="rId3"/>
          <a:stretch>
            <a:fillRect/>
          </a:stretch>
        </p:blipFill>
        <p:spPr>
          <a:xfrm>
            <a:off x="4305333" y="2019333"/>
            <a:ext cx="533333" cy="533333"/>
          </a:xfrm>
          <a:prstGeom prst="rect">
            <a:avLst/>
          </a:prstGeom>
        </p:spPr>
      </p:pic>
      <p:grpSp>
        <p:nvGrpSpPr>
          <p:cNvPr id="23" name="Group 5">
            <a:extLst>
              <a:ext uri="{FF2B5EF4-FFF2-40B4-BE49-F238E27FC236}">
                <a16:creationId xmlns:a16="http://schemas.microsoft.com/office/drawing/2014/main" id="{FDF7B385-D2B3-4667-90CB-BBAF4F9CE835}"/>
              </a:ext>
            </a:extLst>
          </p:cNvPr>
          <p:cNvGrpSpPr>
            <a:grpSpLocks/>
          </p:cNvGrpSpPr>
          <p:nvPr/>
        </p:nvGrpSpPr>
        <p:grpSpPr bwMode="auto">
          <a:xfrm>
            <a:off x="7102472" y="2039903"/>
            <a:ext cx="514350" cy="579313"/>
            <a:chOff x="10894" y="235"/>
            <a:chExt cx="809" cy="914"/>
          </a:xfrm>
        </p:grpSpPr>
        <p:sp>
          <p:nvSpPr>
            <p:cNvPr id="24" name="Freeform 6">
              <a:extLst>
                <a:ext uri="{FF2B5EF4-FFF2-40B4-BE49-F238E27FC236}">
                  <a16:creationId xmlns:a16="http://schemas.microsoft.com/office/drawing/2014/main" id="{11161163-F7C8-4C01-94CB-530A4591D315}"/>
                </a:ext>
              </a:extLst>
            </p:cNvPr>
            <p:cNvSpPr>
              <a:spLocks/>
            </p:cNvSpPr>
            <p:nvPr/>
          </p:nvSpPr>
          <p:spPr bwMode="auto">
            <a:xfrm>
              <a:off x="10894" y="235"/>
              <a:ext cx="809" cy="809"/>
            </a:xfrm>
            <a:custGeom>
              <a:avLst/>
              <a:gdLst>
                <a:gd name="T0" fmla="+- 0 11299 10895"/>
                <a:gd name="T1" fmla="*/ T0 w 809"/>
                <a:gd name="T2" fmla="+- 0 1044 235"/>
                <a:gd name="T3" fmla="*/ 1044 h 809"/>
                <a:gd name="T4" fmla="+- 0 11226 10895"/>
                <a:gd name="T5" fmla="*/ T4 w 809"/>
                <a:gd name="T6" fmla="+- 0 1037 235"/>
                <a:gd name="T7" fmla="*/ 1037 h 809"/>
                <a:gd name="T8" fmla="+- 0 11158 10895"/>
                <a:gd name="T9" fmla="*/ T8 w 809"/>
                <a:gd name="T10" fmla="+- 0 1019 235"/>
                <a:gd name="T11" fmla="*/ 1019 h 809"/>
                <a:gd name="T12" fmla="+- 0 11095 10895"/>
                <a:gd name="T13" fmla="*/ T12 w 809"/>
                <a:gd name="T14" fmla="+- 0 989 235"/>
                <a:gd name="T15" fmla="*/ 989 h 809"/>
                <a:gd name="T16" fmla="+- 0 11038 10895"/>
                <a:gd name="T17" fmla="*/ T16 w 809"/>
                <a:gd name="T18" fmla="+- 0 949 235"/>
                <a:gd name="T19" fmla="*/ 949 h 809"/>
                <a:gd name="T20" fmla="+- 0 10990 10895"/>
                <a:gd name="T21" fmla="*/ T20 w 809"/>
                <a:gd name="T22" fmla="+- 0 900 235"/>
                <a:gd name="T23" fmla="*/ 900 h 809"/>
                <a:gd name="T24" fmla="+- 0 10950 10895"/>
                <a:gd name="T25" fmla="*/ T24 w 809"/>
                <a:gd name="T26" fmla="+- 0 844 235"/>
                <a:gd name="T27" fmla="*/ 844 h 809"/>
                <a:gd name="T28" fmla="+- 0 10920 10895"/>
                <a:gd name="T29" fmla="*/ T28 w 809"/>
                <a:gd name="T30" fmla="+- 0 781 235"/>
                <a:gd name="T31" fmla="*/ 781 h 809"/>
                <a:gd name="T32" fmla="+- 0 10901 10895"/>
                <a:gd name="T33" fmla="*/ T32 w 809"/>
                <a:gd name="T34" fmla="+- 0 712 235"/>
                <a:gd name="T35" fmla="*/ 712 h 809"/>
                <a:gd name="T36" fmla="+- 0 10895 10895"/>
                <a:gd name="T37" fmla="*/ T36 w 809"/>
                <a:gd name="T38" fmla="+- 0 640 235"/>
                <a:gd name="T39" fmla="*/ 640 h 809"/>
                <a:gd name="T40" fmla="+- 0 10901 10895"/>
                <a:gd name="T41" fmla="*/ T40 w 809"/>
                <a:gd name="T42" fmla="+- 0 567 235"/>
                <a:gd name="T43" fmla="*/ 567 h 809"/>
                <a:gd name="T44" fmla="+- 0 10920 10895"/>
                <a:gd name="T45" fmla="*/ T44 w 809"/>
                <a:gd name="T46" fmla="+- 0 499 235"/>
                <a:gd name="T47" fmla="*/ 499 h 809"/>
                <a:gd name="T48" fmla="+- 0 10950 10895"/>
                <a:gd name="T49" fmla="*/ T48 w 809"/>
                <a:gd name="T50" fmla="+- 0 436 235"/>
                <a:gd name="T51" fmla="*/ 436 h 809"/>
                <a:gd name="T52" fmla="+- 0 10990 10895"/>
                <a:gd name="T53" fmla="*/ T52 w 809"/>
                <a:gd name="T54" fmla="+- 0 379 235"/>
                <a:gd name="T55" fmla="*/ 379 h 809"/>
                <a:gd name="T56" fmla="+- 0 11038 10895"/>
                <a:gd name="T57" fmla="*/ T56 w 809"/>
                <a:gd name="T58" fmla="+- 0 331 235"/>
                <a:gd name="T59" fmla="*/ 331 h 809"/>
                <a:gd name="T60" fmla="+- 0 11095 10895"/>
                <a:gd name="T61" fmla="*/ T60 w 809"/>
                <a:gd name="T62" fmla="+- 0 291 235"/>
                <a:gd name="T63" fmla="*/ 291 h 809"/>
                <a:gd name="T64" fmla="+- 0 11158 10895"/>
                <a:gd name="T65" fmla="*/ T64 w 809"/>
                <a:gd name="T66" fmla="+- 0 261 235"/>
                <a:gd name="T67" fmla="*/ 261 h 809"/>
                <a:gd name="T68" fmla="+- 0 11226 10895"/>
                <a:gd name="T69" fmla="*/ T68 w 809"/>
                <a:gd name="T70" fmla="+- 0 242 235"/>
                <a:gd name="T71" fmla="*/ 242 h 809"/>
                <a:gd name="T72" fmla="+- 0 11299 10895"/>
                <a:gd name="T73" fmla="*/ T72 w 809"/>
                <a:gd name="T74" fmla="+- 0 235 235"/>
                <a:gd name="T75" fmla="*/ 235 h 809"/>
                <a:gd name="T76" fmla="+- 0 11378 10895"/>
                <a:gd name="T77" fmla="*/ T76 w 809"/>
                <a:gd name="T78" fmla="+- 0 243 235"/>
                <a:gd name="T79" fmla="*/ 243 h 809"/>
                <a:gd name="T80" fmla="+- 0 11454 10895"/>
                <a:gd name="T81" fmla="*/ T80 w 809"/>
                <a:gd name="T82" fmla="+- 0 266 235"/>
                <a:gd name="T83" fmla="*/ 266 h 809"/>
                <a:gd name="T84" fmla="+- 0 11523 10895"/>
                <a:gd name="T85" fmla="*/ T84 w 809"/>
                <a:gd name="T86" fmla="+- 0 303 235"/>
                <a:gd name="T87" fmla="*/ 303 h 809"/>
                <a:gd name="T88" fmla="+- 0 11585 10895"/>
                <a:gd name="T89" fmla="*/ T88 w 809"/>
                <a:gd name="T90" fmla="+- 0 354 235"/>
                <a:gd name="T91" fmla="*/ 354 h 809"/>
                <a:gd name="T92" fmla="+- 0 11635 10895"/>
                <a:gd name="T93" fmla="*/ T92 w 809"/>
                <a:gd name="T94" fmla="+- 0 415 235"/>
                <a:gd name="T95" fmla="*/ 415 h 809"/>
                <a:gd name="T96" fmla="+- 0 11672 10895"/>
                <a:gd name="T97" fmla="*/ T96 w 809"/>
                <a:gd name="T98" fmla="+- 0 485 235"/>
                <a:gd name="T99" fmla="*/ 485 h 809"/>
                <a:gd name="T100" fmla="+- 0 11695 10895"/>
                <a:gd name="T101" fmla="*/ T100 w 809"/>
                <a:gd name="T102" fmla="+- 0 560 235"/>
                <a:gd name="T103" fmla="*/ 560 h 809"/>
                <a:gd name="T104" fmla="+- 0 11703 10895"/>
                <a:gd name="T105" fmla="*/ T104 w 809"/>
                <a:gd name="T106" fmla="+- 0 640 235"/>
                <a:gd name="T107" fmla="*/ 640 h 809"/>
                <a:gd name="T108" fmla="+- 0 11696 10895"/>
                <a:gd name="T109" fmla="*/ T108 w 809"/>
                <a:gd name="T110" fmla="+- 0 712 235"/>
                <a:gd name="T111" fmla="*/ 712 h 809"/>
                <a:gd name="T112" fmla="+- 0 11678 10895"/>
                <a:gd name="T113" fmla="*/ T112 w 809"/>
                <a:gd name="T114" fmla="+- 0 781 235"/>
                <a:gd name="T115" fmla="*/ 781 h 809"/>
                <a:gd name="T116" fmla="+- 0 11648 10895"/>
                <a:gd name="T117" fmla="*/ T116 w 809"/>
                <a:gd name="T118" fmla="+- 0 844 235"/>
                <a:gd name="T119" fmla="*/ 844 h 809"/>
                <a:gd name="T120" fmla="+- 0 11608 10895"/>
                <a:gd name="T121" fmla="*/ T120 w 809"/>
                <a:gd name="T122" fmla="+- 0 900 235"/>
                <a:gd name="T123" fmla="*/ 900 h 809"/>
                <a:gd name="T124" fmla="+- 0 11559 10895"/>
                <a:gd name="T125" fmla="*/ T124 w 809"/>
                <a:gd name="T126" fmla="+- 0 949 235"/>
                <a:gd name="T127" fmla="*/ 949 h 809"/>
                <a:gd name="T128" fmla="+- 0 11503 10895"/>
                <a:gd name="T129" fmla="*/ T128 w 809"/>
                <a:gd name="T130" fmla="+- 0 989 235"/>
                <a:gd name="T131" fmla="*/ 989 h 809"/>
                <a:gd name="T132" fmla="+- 0 11440 10895"/>
                <a:gd name="T133" fmla="*/ T132 w 809"/>
                <a:gd name="T134" fmla="+- 0 1019 235"/>
                <a:gd name="T135" fmla="*/ 1019 h 809"/>
                <a:gd name="T136" fmla="+- 0 11371 10895"/>
                <a:gd name="T137" fmla="*/ T136 w 809"/>
                <a:gd name="T138" fmla="+- 0 1037 235"/>
                <a:gd name="T139" fmla="*/ 1037 h 809"/>
                <a:gd name="T140" fmla="+- 0 11299 10895"/>
                <a:gd name="T141" fmla="*/ T140 w 809"/>
                <a:gd name="T142" fmla="+- 0 1044 235"/>
                <a:gd name="T143" fmla="*/ 1044 h 80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Lst>
              <a:rect l="0" t="0" r="r" b="b"/>
              <a:pathLst>
                <a:path w="809" h="809">
                  <a:moveTo>
                    <a:pt x="404" y="809"/>
                  </a:moveTo>
                  <a:lnTo>
                    <a:pt x="331" y="802"/>
                  </a:lnTo>
                  <a:lnTo>
                    <a:pt x="263" y="784"/>
                  </a:lnTo>
                  <a:lnTo>
                    <a:pt x="200" y="754"/>
                  </a:lnTo>
                  <a:lnTo>
                    <a:pt x="143" y="714"/>
                  </a:lnTo>
                  <a:lnTo>
                    <a:pt x="95" y="665"/>
                  </a:lnTo>
                  <a:lnTo>
                    <a:pt x="55" y="609"/>
                  </a:lnTo>
                  <a:lnTo>
                    <a:pt x="25" y="546"/>
                  </a:lnTo>
                  <a:lnTo>
                    <a:pt x="6" y="477"/>
                  </a:lnTo>
                  <a:lnTo>
                    <a:pt x="0" y="405"/>
                  </a:lnTo>
                  <a:lnTo>
                    <a:pt x="6" y="332"/>
                  </a:lnTo>
                  <a:lnTo>
                    <a:pt x="25" y="264"/>
                  </a:lnTo>
                  <a:lnTo>
                    <a:pt x="55" y="201"/>
                  </a:lnTo>
                  <a:lnTo>
                    <a:pt x="95" y="144"/>
                  </a:lnTo>
                  <a:lnTo>
                    <a:pt x="143" y="96"/>
                  </a:lnTo>
                  <a:lnTo>
                    <a:pt x="200" y="56"/>
                  </a:lnTo>
                  <a:lnTo>
                    <a:pt x="263" y="26"/>
                  </a:lnTo>
                  <a:lnTo>
                    <a:pt x="331" y="7"/>
                  </a:lnTo>
                  <a:lnTo>
                    <a:pt x="404" y="0"/>
                  </a:lnTo>
                  <a:lnTo>
                    <a:pt x="483" y="8"/>
                  </a:lnTo>
                  <a:lnTo>
                    <a:pt x="559" y="31"/>
                  </a:lnTo>
                  <a:lnTo>
                    <a:pt x="628" y="68"/>
                  </a:lnTo>
                  <a:lnTo>
                    <a:pt x="690" y="119"/>
                  </a:lnTo>
                  <a:lnTo>
                    <a:pt x="740" y="180"/>
                  </a:lnTo>
                  <a:lnTo>
                    <a:pt x="777" y="250"/>
                  </a:lnTo>
                  <a:lnTo>
                    <a:pt x="800" y="325"/>
                  </a:lnTo>
                  <a:lnTo>
                    <a:pt x="808" y="405"/>
                  </a:lnTo>
                  <a:lnTo>
                    <a:pt x="801" y="477"/>
                  </a:lnTo>
                  <a:lnTo>
                    <a:pt x="783" y="546"/>
                  </a:lnTo>
                  <a:lnTo>
                    <a:pt x="753" y="609"/>
                  </a:lnTo>
                  <a:lnTo>
                    <a:pt x="713" y="665"/>
                  </a:lnTo>
                  <a:lnTo>
                    <a:pt x="664" y="714"/>
                  </a:lnTo>
                  <a:lnTo>
                    <a:pt x="608" y="754"/>
                  </a:lnTo>
                  <a:lnTo>
                    <a:pt x="545" y="784"/>
                  </a:lnTo>
                  <a:lnTo>
                    <a:pt x="476" y="802"/>
                  </a:lnTo>
                  <a:lnTo>
                    <a:pt x="404" y="809"/>
                  </a:lnTo>
                  <a:close/>
                </a:path>
              </a:pathLst>
            </a:custGeom>
            <a:solidFill>
              <a:srgbClr val="F2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Text Box 7">
              <a:extLst>
                <a:ext uri="{FF2B5EF4-FFF2-40B4-BE49-F238E27FC236}">
                  <a16:creationId xmlns:a16="http://schemas.microsoft.com/office/drawing/2014/main" id="{CB468A52-18A6-4CB8-8522-E7A177AC2C32}"/>
                </a:ext>
              </a:extLst>
            </p:cNvPr>
            <p:cNvSpPr txBox="1">
              <a:spLocks noChangeArrowheads="1"/>
            </p:cNvSpPr>
            <p:nvPr/>
          </p:nvSpPr>
          <p:spPr bwMode="auto">
            <a:xfrm>
              <a:off x="10894" y="340"/>
              <a:ext cx="809" cy="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ts val="750"/>
                </a:spcBef>
                <a:spcAft>
                  <a:spcPts val="800"/>
                </a:spcAft>
                <a:buClrTx/>
                <a:buSzTx/>
                <a:buFontTx/>
                <a:buNone/>
                <a:tabLst/>
              </a:pPr>
              <a:r>
                <a:rPr kumimoji="0" lang="en-US" altLang="en-US" sz="2200" b="0" i="0" u="none" strike="noStrike" cap="none" normalizeH="0" baseline="0">
                  <a:ln>
                    <a:noFill/>
                  </a:ln>
                  <a:solidFill>
                    <a:srgbClr val="FFFFFF"/>
                  </a:solidFill>
                  <a:effectLst/>
                  <a:latin typeface="Trebuchet MS" panose="020B060302020202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33" name="TextBox 32">
            <a:extLst>
              <a:ext uri="{FF2B5EF4-FFF2-40B4-BE49-F238E27FC236}">
                <a16:creationId xmlns:a16="http://schemas.microsoft.com/office/drawing/2014/main" id="{9046E3B9-50EA-4977-AEC9-6B7E3D8EA5ED}"/>
              </a:ext>
            </a:extLst>
          </p:cNvPr>
          <p:cNvSpPr txBox="1"/>
          <p:nvPr/>
        </p:nvSpPr>
        <p:spPr>
          <a:xfrm>
            <a:off x="619126" y="2664831"/>
            <a:ext cx="1966400" cy="1902637"/>
          </a:xfrm>
          <a:prstGeom prst="rect">
            <a:avLst/>
          </a:prstGeom>
          <a:noFill/>
        </p:spPr>
        <p:txBody>
          <a:bodyPr wrap="square">
            <a:spAutoFit/>
          </a:bodyPr>
          <a:lstStyle/>
          <a:p>
            <a:pPr marL="405130" marR="24130" indent="-635" algn="ctr">
              <a:lnSpc>
                <a:spcPct val="118000"/>
              </a:lnSpc>
              <a:spcBef>
                <a:spcPts val="670"/>
              </a:spcBef>
              <a:spcAft>
                <a:spcPts val="0"/>
              </a:spcAft>
            </a:pPr>
            <a:r>
              <a:rPr lang="en-US" sz="12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Players want a built-in chatting</a:t>
            </a:r>
            <a:r>
              <a:rPr lang="en-US" sz="1200" spc="-155"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feature</a:t>
            </a:r>
            <a:r>
              <a:rPr lang="en-US" sz="1200" spc="-15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to</a:t>
            </a:r>
            <a:r>
              <a:rPr lang="en-US" sz="1200" spc="-15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stay</a:t>
            </a:r>
            <a:r>
              <a:rPr lang="en-US" sz="1200" spc="-155"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in touch</a:t>
            </a:r>
            <a:r>
              <a:rPr lang="en-US" sz="1200" spc="-115"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with</a:t>
            </a:r>
            <a:r>
              <a:rPr lang="en-US" sz="1200" spc="-11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their</a:t>
            </a:r>
            <a:r>
              <a:rPr lang="en-US" sz="1200" spc="-11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coaches and</a:t>
            </a:r>
            <a:r>
              <a:rPr lang="en-US" sz="1200" spc="-6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scouts</a:t>
            </a:r>
            <a:endParaRPr lang="en-US" sz="1200" dirty="0">
              <a:effectLst/>
              <a:latin typeface="Open Sans" panose="020B0606030504020204" pitchFamily="34" charset="0"/>
              <a:ea typeface="Open Sans" panose="020B0606030504020204" pitchFamily="34" charset="0"/>
              <a:cs typeface="Open Sans" panose="020B0606030504020204" pitchFamily="34" charset="0"/>
            </a:endParaRPr>
          </a:p>
          <a:p>
            <a:pPr marL="382270" marR="1270" algn="ctr">
              <a:lnSpc>
                <a:spcPct val="118000"/>
              </a:lnSpc>
              <a:spcBef>
                <a:spcPts val="700"/>
              </a:spcBef>
              <a:spcAft>
                <a:spcPts val="0"/>
              </a:spcAft>
            </a:pPr>
            <a:br>
              <a:rPr lang="en-US" sz="1200" dirty="0">
                <a:effectLst/>
                <a:latin typeface="Open Sans" panose="020B0606030504020204" pitchFamily="34" charset="0"/>
                <a:ea typeface="Open Sans" panose="020B0606030504020204" pitchFamily="34" charset="0"/>
                <a:cs typeface="Open Sans" panose="020B0606030504020204" pitchFamily="34" charset="0"/>
              </a:rPr>
            </a:br>
            <a:endParaRPr lang="en-US" sz="12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4" name="TextBox 33">
            <a:extLst>
              <a:ext uri="{FF2B5EF4-FFF2-40B4-BE49-F238E27FC236}">
                <a16:creationId xmlns:a16="http://schemas.microsoft.com/office/drawing/2014/main" id="{47CBEEAB-338D-4691-8DC0-E504BA2BAF93}"/>
              </a:ext>
            </a:extLst>
          </p:cNvPr>
          <p:cNvSpPr txBox="1"/>
          <p:nvPr/>
        </p:nvSpPr>
        <p:spPr>
          <a:xfrm>
            <a:off x="3305688" y="2646962"/>
            <a:ext cx="1966400" cy="1167051"/>
          </a:xfrm>
          <a:prstGeom prst="rect">
            <a:avLst/>
          </a:prstGeom>
          <a:noFill/>
        </p:spPr>
        <p:txBody>
          <a:bodyPr wrap="square">
            <a:spAutoFit/>
          </a:bodyPr>
          <a:lstStyle/>
          <a:p>
            <a:pPr marL="405130" marR="24130" indent="-635" algn="ctr">
              <a:lnSpc>
                <a:spcPct val="118000"/>
              </a:lnSpc>
              <a:spcBef>
                <a:spcPts val="670"/>
              </a:spcBef>
              <a:spcAft>
                <a:spcPts val="0"/>
              </a:spcAft>
            </a:pPr>
            <a:r>
              <a:rPr lang="en-US" sz="12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Players ﬁnd it confusing to record and upload their video into the app</a:t>
            </a:r>
            <a:endParaRPr lang="en-US" sz="12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5" name="TextBox 34">
            <a:extLst>
              <a:ext uri="{FF2B5EF4-FFF2-40B4-BE49-F238E27FC236}">
                <a16:creationId xmlns:a16="http://schemas.microsoft.com/office/drawing/2014/main" id="{B0773008-0085-4CCE-97B0-BD85DF06FD78}"/>
              </a:ext>
            </a:extLst>
          </p:cNvPr>
          <p:cNvSpPr txBox="1"/>
          <p:nvPr/>
        </p:nvSpPr>
        <p:spPr>
          <a:xfrm>
            <a:off x="6248913" y="2564019"/>
            <a:ext cx="1966400" cy="1594988"/>
          </a:xfrm>
          <a:prstGeom prst="rect">
            <a:avLst/>
          </a:prstGeom>
          <a:noFill/>
        </p:spPr>
        <p:txBody>
          <a:bodyPr wrap="square">
            <a:spAutoFit/>
          </a:bodyPr>
          <a:lstStyle/>
          <a:p>
            <a:pPr marL="405130" marR="24130" indent="-635" algn="ctr">
              <a:lnSpc>
                <a:spcPct val="118000"/>
              </a:lnSpc>
              <a:spcBef>
                <a:spcPts val="670"/>
              </a:spcBef>
              <a:spcAft>
                <a:spcPts val="0"/>
              </a:spcAft>
            </a:pPr>
            <a:r>
              <a:rPr lang="en-US" sz="1200" dirty="0">
                <a:solidFill>
                  <a:srgbClr val="5E6267"/>
                </a:solidFill>
                <a:effectLst/>
                <a:latin typeface="Open Sans" panose="020B0606030504020204" pitchFamily="34" charset="0"/>
                <a:ea typeface="Open Sans" panose="020B0606030504020204" pitchFamily="34" charset="0"/>
                <a:cs typeface="Open Sans" panose="020B0606030504020204" pitchFamily="34" charset="0"/>
              </a:rPr>
              <a:t>Coaches/Scouts needs an easy way of searching players based on their position, play style, age and gender</a:t>
            </a:r>
            <a:endParaRPr lang="en-US" sz="1200" dirty="0">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07785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4A853"/>
        </a:solidFill>
        <a:effectLst/>
      </p:bgPr>
    </p:bg>
    <p:spTree>
      <p:nvGrpSpPr>
        <p:cNvPr id="1" name="Shape 302"/>
        <p:cNvGrpSpPr/>
        <p:nvPr/>
      </p:nvGrpSpPr>
      <p:grpSpPr>
        <a:xfrm>
          <a:off x="0" y="0"/>
          <a:ext cx="0" cy="0"/>
          <a:chOff x="0" y="0"/>
          <a:chExt cx="0" cy="0"/>
        </a:xfrm>
      </p:grpSpPr>
      <p:sp>
        <p:nvSpPr>
          <p:cNvPr id="303" name="Google Shape;303;p55"/>
          <p:cNvSpPr txBox="1"/>
          <p:nvPr/>
        </p:nvSpPr>
        <p:spPr>
          <a:xfrm>
            <a:off x="3721275" y="2048400"/>
            <a:ext cx="3990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Mockups</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High-fidelity prototype</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Accessibility</a:t>
            </a:r>
            <a:endParaRPr dirty="0">
              <a:solidFill>
                <a:srgbClr val="FFFFFF"/>
              </a:solidFill>
              <a:latin typeface="Open Sans"/>
              <a:ea typeface="Open Sans"/>
              <a:cs typeface="Open Sans"/>
              <a:sym typeface="Open Sans"/>
            </a:endParaRPr>
          </a:p>
        </p:txBody>
      </p:sp>
      <p:sp>
        <p:nvSpPr>
          <p:cNvPr id="304" name="Google Shape;304;p55"/>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dirty="0">
                <a:solidFill>
                  <a:srgbClr val="FFFFFF"/>
                </a:solidFill>
                <a:latin typeface="Open Sans"/>
                <a:ea typeface="Open Sans"/>
                <a:cs typeface="Open Sans"/>
                <a:sym typeface="Open Sans"/>
              </a:rPr>
              <a:t>Refining</a:t>
            </a:r>
            <a:endParaRPr sz="2400" dirty="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dirty="0">
                <a:solidFill>
                  <a:srgbClr val="FFFFFF"/>
                </a:solidFill>
                <a:latin typeface="Open Sans"/>
                <a:ea typeface="Open Sans"/>
                <a:cs typeface="Open Sans"/>
                <a:sym typeface="Open Sans"/>
              </a:rPr>
              <a:t>the design</a:t>
            </a:r>
            <a:endParaRPr sz="2400" dirty="0">
              <a:solidFill>
                <a:srgbClr val="FFFFFF"/>
              </a:solidFill>
              <a:latin typeface="Open Sans"/>
              <a:ea typeface="Open Sans"/>
              <a:cs typeface="Open Sans"/>
              <a:sym typeface="Open Sans"/>
            </a:endParaRPr>
          </a:p>
        </p:txBody>
      </p:sp>
      <p:cxnSp>
        <p:nvCxnSpPr>
          <p:cNvPr id="305" name="Google Shape;305;p55"/>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6"/>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11" name="Google Shape;311;p56"/>
          <p:cNvSpPr txBox="1"/>
          <p:nvPr/>
        </p:nvSpPr>
        <p:spPr>
          <a:xfrm>
            <a:off x="517675" y="1522550"/>
            <a:ext cx="242130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Based on the insights from usability studies, I applied a feature changes such as an indication of online users, a dark screen for people who have hard time using app with high brightness</a:t>
            </a:r>
            <a:endParaRPr lang="en-US" dirty="0"/>
          </a:p>
        </p:txBody>
      </p:sp>
      <p:sp>
        <p:nvSpPr>
          <p:cNvPr id="313" name="Google Shape;313;p56"/>
          <p:cNvSpPr txBox="1"/>
          <p:nvPr/>
        </p:nvSpPr>
        <p:spPr>
          <a:xfrm>
            <a:off x="4008525" y="2393750"/>
            <a:ext cx="1239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selected screen before usability study</a:t>
            </a:r>
            <a:endParaRPr sz="1200">
              <a:solidFill>
                <a:srgbClr val="5F6368"/>
              </a:solidFill>
              <a:latin typeface="Open Sans"/>
              <a:ea typeface="Open Sans"/>
              <a:cs typeface="Open Sans"/>
              <a:sym typeface="Open Sans"/>
            </a:endParaRPr>
          </a:p>
        </p:txBody>
      </p:sp>
      <p:cxnSp>
        <p:nvCxnSpPr>
          <p:cNvPr id="315" name="Google Shape;315;p56"/>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16" name="Google Shape;316;p56"/>
          <p:cNvSpPr txBox="1"/>
          <p:nvPr/>
        </p:nvSpPr>
        <p:spPr>
          <a:xfrm>
            <a:off x="3451125"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317" name="Google Shape;317;p56"/>
          <p:cNvSpPr txBox="1"/>
          <p:nvPr/>
        </p:nvSpPr>
        <p:spPr>
          <a:xfrm>
            <a:off x="6506700"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318" name="Google Shape;318;p56"/>
          <p:cNvSpPr txBox="1"/>
          <p:nvPr/>
        </p:nvSpPr>
        <p:spPr>
          <a:xfrm>
            <a:off x="7064125" y="2393750"/>
            <a:ext cx="1239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selected screen after usability study</a:t>
            </a:r>
            <a:endParaRPr sz="1200">
              <a:solidFill>
                <a:srgbClr val="5F6368"/>
              </a:solidFill>
              <a:latin typeface="Open Sans"/>
              <a:ea typeface="Open Sans"/>
              <a:cs typeface="Open Sans"/>
              <a:sym typeface="Open Sans"/>
            </a:endParaRPr>
          </a:p>
        </p:txBody>
      </p:sp>
      <p:pic>
        <p:nvPicPr>
          <p:cNvPr id="11" name="image17.png">
            <a:extLst>
              <a:ext uri="{FF2B5EF4-FFF2-40B4-BE49-F238E27FC236}">
                <a16:creationId xmlns:a16="http://schemas.microsoft.com/office/drawing/2014/main" id="{98C3AFFC-EE32-49F2-83D8-BBE91FD16728}"/>
              </a:ext>
            </a:extLst>
          </p:cNvPr>
          <p:cNvPicPr>
            <a:picLocks noChangeAspect="1"/>
          </p:cNvPicPr>
          <p:nvPr/>
        </p:nvPicPr>
        <p:blipFill>
          <a:blip r:embed="rId3" cstate="print"/>
          <a:stretch>
            <a:fillRect/>
          </a:stretch>
        </p:blipFill>
        <p:spPr>
          <a:xfrm>
            <a:off x="3776211" y="1250000"/>
            <a:ext cx="1927860" cy="3620135"/>
          </a:xfrm>
          <a:prstGeom prst="rect">
            <a:avLst/>
          </a:prstGeom>
        </p:spPr>
      </p:pic>
      <p:pic>
        <p:nvPicPr>
          <p:cNvPr id="12" name="image16.png">
            <a:extLst>
              <a:ext uri="{FF2B5EF4-FFF2-40B4-BE49-F238E27FC236}">
                <a16:creationId xmlns:a16="http://schemas.microsoft.com/office/drawing/2014/main" id="{C54B9090-C721-4DB2-96F1-324D688AA668}"/>
              </a:ext>
            </a:extLst>
          </p:cNvPr>
          <p:cNvPicPr>
            <a:picLocks noChangeAspect="1"/>
          </p:cNvPicPr>
          <p:nvPr/>
        </p:nvPicPr>
        <p:blipFill>
          <a:blip r:embed="rId4" cstate="print"/>
          <a:stretch>
            <a:fillRect/>
          </a:stretch>
        </p:blipFill>
        <p:spPr>
          <a:xfrm>
            <a:off x="6774280" y="1183900"/>
            <a:ext cx="1818640" cy="36201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2" name="Google Shape;152;p41"/>
          <p:cNvSpPr txBox="1"/>
          <p:nvPr/>
        </p:nvSpPr>
        <p:spPr>
          <a:xfrm>
            <a:off x="1231075" y="1604200"/>
            <a:ext cx="40860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product: </a:t>
            </a:r>
            <a:endParaRPr dirty="0">
              <a:solidFill>
                <a:srgbClr val="4285F4"/>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“Young Talent Hunter” is a cross-platform mobile app</a:t>
            </a:r>
          </a:p>
          <a:p>
            <a:pPr marL="0" lvl="0" indent="0" algn="l" rtl="0">
              <a:lnSpc>
                <a:spcPct val="150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and web-based application that empowers young</a:t>
            </a:r>
          </a:p>
          <a:p>
            <a:pPr marL="0" lvl="0" indent="0" algn="l" rtl="0">
              <a:lnSpc>
                <a:spcPct val="150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talented football players to show their skills, expose</a:t>
            </a:r>
          </a:p>
          <a:p>
            <a:pPr marL="0" lvl="0" indent="0" algn="l" rtl="0">
              <a:lnSpc>
                <a:spcPct val="150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themselves to local coaches and scouts.</a:t>
            </a:r>
            <a:endParaRPr lang="en-US" sz="1200" b="1" dirty="0">
              <a:solidFill>
                <a:srgbClr val="1967D2"/>
              </a:solidFill>
              <a:latin typeface="Open Sans"/>
              <a:ea typeface="Open Sans"/>
              <a:cs typeface="Open Sans"/>
              <a:sym typeface="Open Sans"/>
            </a:endParaRPr>
          </a:p>
        </p:txBody>
      </p:sp>
      <p:sp>
        <p:nvSpPr>
          <p:cNvPr id="153" name="Google Shape;153;p41"/>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54" name="Google Shape;154;p41"/>
          <p:cNvSpPr/>
          <p:nvPr/>
        </p:nvSpPr>
        <p:spPr>
          <a:xfrm>
            <a:off x="517675" y="16042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1"/>
          <p:cNvSpPr txBox="1"/>
          <p:nvPr/>
        </p:nvSpPr>
        <p:spPr>
          <a:xfrm>
            <a:off x="1231075" y="3172985"/>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Project duration:</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From October to November 2021</a:t>
            </a:r>
            <a:endParaRPr lang="en-US" sz="1200" b="1" dirty="0">
              <a:solidFill>
                <a:srgbClr val="4285F4"/>
              </a:solidFill>
              <a:latin typeface="Open Sans"/>
              <a:ea typeface="Open Sans"/>
              <a:cs typeface="Open Sans"/>
              <a:sym typeface="Open Sans"/>
            </a:endParaRPr>
          </a:p>
        </p:txBody>
      </p:sp>
      <p:sp>
        <p:nvSpPr>
          <p:cNvPr id="156" name="Google Shape;156;p41"/>
          <p:cNvSpPr/>
          <p:nvPr/>
        </p:nvSpPr>
        <p:spPr>
          <a:xfrm>
            <a:off x="517675" y="3172985"/>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1"/>
          <p:cNvSpPr/>
          <p:nvPr/>
        </p:nvSpPr>
        <p:spPr>
          <a:xfrm>
            <a:off x="643388" y="3299236"/>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8" name="Google Shape;158;p41"/>
          <p:cNvSpPr/>
          <p:nvPr/>
        </p:nvSpPr>
        <p:spPr>
          <a:xfrm>
            <a:off x="610514" y="1752262"/>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9" name="Google Shape;159;p41"/>
          <p:cNvSpPr txBox="1"/>
          <p:nvPr/>
        </p:nvSpPr>
        <p:spPr>
          <a:xfrm>
            <a:off x="6301825" y="2412325"/>
            <a:ext cx="1811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5F6368"/>
                </a:solidFill>
                <a:latin typeface="Open Sans"/>
                <a:ea typeface="Open Sans"/>
                <a:cs typeface="Open Sans"/>
                <a:sym typeface="Open Sans"/>
              </a:rPr>
              <a:t>Preview of selected polished designs.</a:t>
            </a:r>
            <a:endParaRPr sz="1200" dirty="0">
              <a:solidFill>
                <a:srgbClr val="5F6368"/>
              </a:solidFill>
              <a:latin typeface="Open Sans"/>
              <a:ea typeface="Open Sans"/>
              <a:cs typeface="Open Sans"/>
              <a:sym typeface="Open Sans"/>
            </a:endParaRPr>
          </a:p>
        </p:txBody>
      </p:sp>
      <p:grpSp>
        <p:nvGrpSpPr>
          <p:cNvPr id="4" name="Group 2">
            <a:extLst>
              <a:ext uri="{FF2B5EF4-FFF2-40B4-BE49-F238E27FC236}">
                <a16:creationId xmlns:a16="http://schemas.microsoft.com/office/drawing/2014/main" id="{3006D0FA-5001-4F02-AF28-12DB6AA705B1}"/>
              </a:ext>
            </a:extLst>
          </p:cNvPr>
          <p:cNvGrpSpPr>
            <a:grpSpLocks/>
          </p:cNvGrpSpPr>
          <p:nvPr/>
        </p:nvGrpSpPr>
        <p:grpSpPr bwMode="auto">
          <a:xfrm>
            <a:off x="5874338" y="213044"/>
            <a:ext cx="3013075" cy="4903787"/>
            <a:chOff x="9249" y="340"/>
            <a:chExt cx="4746" cy="7723"/>
          </a:xfrm>
        </p:grpSpPr>
        <p:pic>
          <p:nvPicPr>
            <p:cNvPr id="1027" name="Picture 3">
              <a:extLst>
                <a:ext uri="{FF2B5EF4-FFF2-40B4-BE49-F238E27FC236}">
                  <a16:creationId xmlns:a16="http://schemas.microsoft.com/office/drawing/2014/main" id="{66B40457-BE8B-4596-8F0B-0D5C7A0F5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2" y="7624"/>
              <a:ext cx="73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5B5262F2-DE1C-4EA0-A082-0F9711CB6E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97"/>
            <a:stretch/>
          </p:blipFill>
          <p:spPr bwMode="auto">
            <a:xfrm>
              <a:off x="9248" y="339"/>
              <a:ext cx="3986" cy="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7"/>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24" name="Google Shape;324;p57"/>
          <p:cNvSpPr txBox="1"/>
          <p:nvPr/>
        </p:nvSpPr>
        <p:spPr>
          <a:xfrm>
            <a:off x="517675" y="1522550"/>
            <a:ext cx="2421300"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A minor change has been added based on research insights, Now the chatting screen has more space and freedom to chat with coaches and scouts.</a:t>
            </a: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Navigation menu removed from chatting </a:t>
            </a:r>
            <a:endParaRPr lang="en-US" dirty="0"/>
          </a:p>
        </p:txBody>
      </p:sp>
      <p:cxnSp>
        <p:nvCxnSpPr>
          <p:cNvPr id="327" name="Google Shape;327;p57"/>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28" name="Google Shape;328;p57"/>
          <p:cNvSpPr txBox="1"/>
          <p:nvPr/>
        </p:nvSpPr>
        <p:spPr>
          <a:xfrm>
            <a:off x="3451125"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329" name="Google Shape;329;p57"/>
          <p:cNvSpPr txBox="1"/>
          <p:nvPr/>
        </p:nvSpPr>
        <p:spPr>
          <a:xfrm>
            <a:off x="6506700"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330" name="Google Shape;330;p57"/>
          <p:cNvSpPr txBox="1"/>
          <p:nvPr/>
        </p:nvSpPr>
        <p:spPr>
          <a:xfrm>
            <a:off x="4008525" y="2393750"/>
            <a:ext cx="1239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selected screen before usability study</a:t>
            </a:r>
            <a:endParaRPr sz="1200">
              <a:solidFill>
                <a:srgbClr val="5F6368"/>
              </a:solidFill>
              <a:latin typeface="Open Sans"/>
              <a:ea typeface="Open Sans"/>
              <a:cs typeface="Open Sans"/>
              <a:sym typeface="Open Sans"/>
            </a:endParaRPr>
          </a:p>
        </p:txBody>
      </p:sp>
      <p:sp>
        <p:nvSpPr>
          <p:cNvPr id="331" name="Google Shape;331;p57"/>
          <p:cNvSpPr txBox="1"/>
          <p:nvPr/>
        </p:nvSpPr>
        <p:spPr>
          <a:xfrm>
            <a:off x="7064125" y="2393750"/>
            <a:ext cx="1239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selected screen after usability study</a:t>
            </a:r>
            <a:endParaRPr sz="1200">
              <a:solidFill>
                <a:srgbClr val="5F6368"/>
              </a:solidFill>
              <a:latin typeface="Open Sans"/>
              <a:ea typeface="Open Sans"/>
              <a:cs typeface="Open Sans"/>
              <a:sym typeface="Open Sans"/>
            </a:endParaRPr>
          </a:p>
        </p:txBody>
      </p:sp>
      <p:pic>
        <p:nvPicPr>
          <p:cNvPr id="11" name="image19.png">
            <a:extLst>
              <a:ext uri="{FF2B5EF4-FFF2-40B4-BE49-F238E27FC236}">
                <a16:creationId xmlns:a16="http://schemas.microsoft.com/office/drawing/2014/main" id="{7061CB4F-EDA1-46D9-89D4-79FEAE6DD6F2}"/>
              </a:ext>
            </a:extLst>
          </p:cNvPr>
          <p:cNvPicPr>
            <a:picLocks noChangeAspect="1"/>
          </p:cNvPicPr>
          <p:nvPr/>
        </p:nvPicPr>
        <p:blipFill>
          <a:blip r:embed="rId3" cstate="print"/>
          <a:stretch>
            <a:fillRect/>
          </a:stretch>
        </p:blipFill>
        <p:spPr>
          <a:xfrm>
            <a:off x="3747915" y="1219360"/>
            <a:ext cx="1760220" cy="3399790"/>
          </a:xfrm>
          <a:prstGeom prst="rect">
            <a:avLst/>
          </a:prstGeom>
        </p:spPr>
      </p:pic>
      <p:pic>
        <p:nvPicPr>
          <p:cNvPr id="12" name="image20.png">
            <a:extLst>
              <a:ext uri="{FF2B5EF4-FFF2-40B4-BE49-F238E27FC236}">
                <a16:creationId xmlns:a16="http://schemas.microsoft.com/office/drawing/2014/main" id="{EB89F6AB-EEB6-44F5-9890-BF522E8F0C67}"/>
              </a:ext>
            </a:extLst>
          </p:cNvPr>
          <p:cNvPicPr>
            <a:picLocks noChangeAspect="1"/>
          </p:cNvPicPr>
          <p:nvPr/>
        </p:nvPicPr>
        <p:blipFill>
          <a:blip r:embed="rId4" cstate="print"/>
          <a:stretch>
            <a:fillRect/>
          </a:stretch>
        </p:blipFill>
        <p:spPr>
          <a:xfrm>
            <a:off x="6778090" y="1153275"/>
            <a:ext cx="1811020" cy="35915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8"/>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pic>
        <p:nvPicPr>
          <p:cNvPr id="12" name="image21.png">
            <a:extLst>
              <a:ext uri="{FF2B5EF4-FFF2-40B4-BE49-F238E27FC236}">
                <a16:creationId xmlns:a16="http://schemas.microsoft.com/office/drawing/2014/main" id="{DF974007-B9F5-44AE-81E9-A9A607FD7DB6}"/>
              </a:ext>
            </a:extLst>
          </p:cNvPr>
          <p:cNvPicPr>
            <a:picLocks noChangeAspect="1"/>
          </p:cNvPicPr>
          <p:nvPr/>
        </p:nvPicPr>
        <p:blipFill>
          <a:blip r:embed="rId3" cstate="print"/>
          <a:stretch>
            <a:fillRect/>
          </a:stretch>
        </p:blipFill>
        <p:spPr>
          <a:xfrm>
            <a:off x="171767" y="1290320"/>
            <a:ext cx="8800465" cy="31343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59"/>
          <p:cNvSpPr txBox="1"/>
          <p:nvPr/>
        </p:nvSpPr>
        <p:spPr>
          <a:xfrm>
            <a:off x="517675" y="524350"/>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51" name="Google Shape;351;p59"/>
          <p:cNvSpPr txBox="1"/>
          <p:nvPr/>
        </p:nvSpPr>
        <p:spPr>
          <a:xfrm>
            <a:off x="532875" y="1793800"/>
            <a:ext cx="2224200"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The High-Fidelity prototype has two main part, Player and Coach/Scout. After the research insight were created, changes have made from the usability study</a:t>
            </a:r>
            <a:endParaRPr lang="en-US" dirty="0">
              <a:latin typeface="Open Sans"/>
              <a:ea typeface="Open Sans"/>
              <a:cs typeface="Open Sans"/>
              <a:sym typeface="Open Sans"/>
            </a:endParaRPr>
          </a:p>
        </p:txBody>
      </p:sp>
      <p:sp>
        <p:nvSpPr>
          <p:cNvPr id="352" name="Google Shape;352;p59"/>
          <p:cNvSpPr txBox="1"/>
          <p:nvPr/>
        </p:nvSpPr>
        <p:spPr>
          <a:xfrm>
            <a:off x="6011725" y="2110050"/>
            <a:ext cx="1332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Screenshot of prototype with connections or prototype GIF</a:t>
            </a:r>
            <a:endParaRPr sz="1200">
              <a:solidFill>
                <a:srgbClr val="5F6368"/>
              </a:solidFill>
              <a:latin typeface="Open Sans"/>
              <a:ea typeface="Open Sans"/>
              <a:cs typeface="Open Sans"/>
              <a:sym typeface="Open Sans"/>
            </a:endParaRPr>
          </a:p>
        </p:txBody>
      </p:sp>
      <p:pic>
        <p:nvPicPr>
          <p:cNvPr id="6" name="image22.jpeg">
            <a:extLst>
              <a:ext uri="{FF2B5EF4-FFF2-40B4-BE49-F238E27FC236}">
                <a16:creationId xmlns:a16="http://schemas.microsoft.com/office/drawing/2014/main" id="{3F123BC8-E7C0-491C-9838-D26DBB942DC9}"/>
              </a:ext>
            </a:extLst>
          </p:cNvPr>
          <p:cNvPicPr>
            <a:picLocks noChangeAspect="1"/>
          </p:cNvPicPr>
          <p:nvPr/>
        </p:nvPicPr>
        <p:blipFill>
          <a:blip r:embed="rId3" cstate="print"/>
          <a:stretch>
            <a:fillRect/>
          </a:stretch>
        </p:blipFill>
        <p:spPr>
          <a:xfrm>
            <a:off x="2887663" y="567475"/>
            <a:ext cx="5826125" cy="36861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6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358" name="Google Shape;358;p60"/>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0"/>
          <p:cNvSpPr txBox="1"/>
          <p:nvPr/>
        </p:nvSpPr>
        <p:spPr>
          <a:xfrm>
            <a:off x="711325" y="1917800"/>
            <a:ext cx="204900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Dark theme added, an easy to eye interface, Based on Google’s</a:t>
            </a:r>
          </a:p>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material design guideline</a:t>
            </a:r>
          </a:p>
        </p:txBody>
      </p:sp>
      <p:sp>
        <p:nvSpPr>
          <p:cNvPr id="360" name="Google Shape;360;p60"/>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0"/>
          <p:cNvSpPr txBox="1"/>
          <p:nvPr/>
        </p:nvSpPr>
        <p:spPr>
          <a:xfrm>
            <a:off x="3368925" y="1917800"/>
            <a:ext cx="204900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Home screen has all the important information</a:t>
            </a:r>
          </a:p>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without leaving the screen</a:t>
            </a:r>
          </a:p>
        </p:txBody>
      </p:sp>
      <p:sp>
        <p:nvSpPr>
          <p:cNvPr id="362" name="Google Shape;362;p60"/>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0"/>
          <p:cNvSpPr txBox="1"/>
          <p:nvPr/>
        </p:nvSpPr>
        <p:spPr>
          <a:xfrm>
            <a:off x="6026525" y="1917800"/>
            <a:ext cx="2049000" cy="39700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Multiple Language</a:t>
            </a:r>
            <a:endParaRPr lang="en-US" sz="1200" dirty="0"/>
          </a:p>
        </p:txBody>
      </p:sp>
      <p:sp>
        <p:nvSpPr>
          <p:cNvPr id="364" name="Google Shape;364;p60"/>
          <p:cNvSpPr/>
          <p:nvPr/>
        </p:nvSpPr>
        <p:spPr>
          <a:xfrm>
            <a:off x="14791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65" name="Google Shape;365;p60"/>
          <p:cNvSpPr/>
          <p:nvPr/>
        </p:nvSpPr>
        <p:spPr>
          <a:xfrm>
            <a:off x="41367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66" name="Google Shape;366;p60"/>
          <p:cNvSpPr/>
          <p:nvPr/>
        </p:nvSpPr>
        <p:spPr>
          <a:xfrm>
            <a:off x="67943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2E940E-57B6-48AF-9622-95A4A11A8DB7}"/>
              </a:ext>
            </a:extLst>
          </p:cNvPr>
          <p:cNvSpPr>
            <a:spLocks noChangeArrowheads="1"/>
          </p:cNvSpPr>
          <p:nvPr/>
        </p:nvSpPr>
        <p:spPr bwMode="auto">
          <a:xfrm>
            <a:off x="0" y="-209550"/>
            <a:ext cx="9224963" cy="5353050"/>
          </a:xfrm>
          <a:prstGeom prst="rect">
            <a:avLst/>
          </a:prstGeom>
          <a:solidFill>
            <a:srgbClr val="4285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cxnSp>
        <p:nvCxnSpPr>
          <p:cNvPr id="9" name="Straight Connector 8">
            <a:extLst>
              <a:ext uri="{FF2B5EF4-FFF2-40B4-BE49-F238E27FC236}">
                <a16:creationId xmlns:a16="http://schemas.microsoft.com/office/drawing/2014/main" id="{0EC7B874-EE81-4458-8DB3-985BCEDF4EAC}"/>
              </a:ext>
            </a:extLst>
          </p:cNvPr>
          <p:cNvCxnSpPr/>
          <p:nvPr/>
        </p:nvCxnSpPr>
        <p:spPr>
          <a:xfrm>
            <a:off x="3257550" y="1009650"/>
            <a:ext cx="0" cy="3028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1F9F629-1078-43EB-BAD2-EB62CCB1666A}"/>
              </a:ext>
            </a:extLst>
          </p:cNvPr>
          <p:cNvSpPr txBox="1"/>
          <p:nvPr/>
        </p:nvSpPr>
        <p:spPr>
          <a:xfrm>
            <a:off x="990600" y="2038350"/>
            <a:ext cx="1819274" cy="830997"/>
          </a:xfrm>
          <a:prstGeom prst="rect">
            <a:avLst/>
          </a:prstGeom>
          <a:noFill/>
        </p:spPr>
        <p:txBody>
          <a:bodyPr wrap="square" rtlCol="0">
            <a:spAutoFit/>
          </a:bodyPr>
          <a:lstStyle/>
          <a:p>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Responsive Design</a:t>
            </a:r>
          </a:p>
        </p:txBody>
      </p:sp>
      <p:sp>
        <p:nvSpPr>
          <p:cNvPr id="11" name="TextBox 10">
            <a:extLst>
              <a:ext uri="{FF2B5EF4-FFF2-40B4-BE49-F238E27FC236}">
                <a16:creationId xmlns:a16="http://schemas.microsoft.com/office/drawing/2014/main" id="{7C008210-DC2E-48F9-ADC9-1A8E736C9783}"/>
              </a:ext>
            </a:extLst>
          </p:cNvPr>
          <p:cNvSpPr txBox="1"/>
          <p:nvPr/>
        </p:nvSpPr>
        <p:spPr>
          <a:xfrm>
            <a:off x="3981450" y="1971675"/>
            <a:ext cx="2876549" cy="523220"/>
          </a:xfrm>
          <a:prstGeom prst="rect">
            <a:avLst/>
          </a:prstGeom>
          <a:noFill/>
        </p:spPr>
        <p:txBody>
          <a:bodyPr wrap="square" rtlCol="0">
            <a:spAutoFit/>
          </a:bodyPr>
          <a:lstStyle/>
          <a:p>
            <a:r>
              <a:rPr lang="en-US" dirty="0">
                <a:solidFill>
                  <a:schemeClr val="bg1"/>
                </a:solidFill>
              </a:rPr>
              <a:t>Information Architecture</a:t>
            </a:r>
          </a:p>
          <a:p>
            <a:endParaRPr lang="en-US" dirty="0">
              <a:solidFill>
                <a:schemeClr val="bg1"/>
              </a:solidFill>
            </a:endParaRPr>
          </a:p>
        </p:txBody>
      </p:sp>
      <p:sp>
        <p:nvSpPr>
          <p:cNvPr id="12" name="TextBox 11">
            <a:extLst>
              <a:ext uri="{FF2B5EF4-FFF2-40B4-BE49-F238E27FC236}">
                <a16:creationId xmlns:a16="http://schemas.microsoft.com/office/drawing/2014/main" id="{4B05313D-0268-4635-A0EE-1B88B50E13DD}"/>
              </a:ext>
            </a:extLst>
          </p:cNvPr>
          <p:cNvSpPr txBox="1"/>
          <p:nvPr/>
        </p:nvSpPr>
        <p:spPr>
          <a:xfrm>
            <a:off x="3981449" y="2386996"/>
            <a:ext cx="2876549" cy="307777"/>
          </a:xfrm>
          <a:prstGeom prst="rect">
            <a:avLst/>
          </a:prstGeom>
          <a:noFill/>
        </p:spPr>
        <p:txBody>
          <a:bodyPr wrap="square" rtlCol="0">
            <a:spAutoFit/>
          </a:bodyPr>
          <a:lstStyle/>
          <a:p>
            <a:r>
              <a:rPr lang="en-US" dirty="0">
                <a:solidFill>
                  <a:schemeClr val="bg1"/>
                </a:solidFill>
              </a:rPr>
              <a:t>Responsive Design</a:t>
            </a:r>
          </a:p>
        </p:txBody>
      </p:sp>
    </p:spTree>
    <p:extLst>
      <p:ext uri="{BB962C8B-B14F-4D97-AF65-F5344CB8AC3E}">
        <p14:creationId xmlns:p14="http://schemas.microsoft.com/office/powerpoint/2010/main" val="933738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8CAC3D-C375-4529-A51D-A2E2612802C6}"/>
              </a:ext>
            </a:extLst>
          </p:cNvPr>
          <p:cNvSpPr txBox="1"/>
          <p:nvPr/>
        </p:nvSpPr>
        <p:spPr>
          <a:xfrm>
            <a:off x="926994" y="809625"/>
            <a:ext cx="1519968" cy="461665"/>
          </a:xfrm>
          <a:prstGeom prst="rect">
            <a:avLst/>
          </a:prstGeom>
          <a:noFill/>
        </p:spPr>
        <p:txBody>
          <a:bodyPr wrap="none" rtlCol="0">
            <a:spAutoFit/>
          </a:bodyPr>
          <a:lstStyle/>
          <a:p>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SITE MAP</a:t>
            </a:r>
          </a:p>
        </p:txBody>
      </p:sp>
      <p:sp>
        <p:nvSpPr>
          <p:cNvPr id="4" name="TextBox 3">
            <a:extLst>
              <a:ext uri="{FF2B5EF4-FFF2-40B4-BE49-F238E27FC236}">
                <a16:creationId xmlns:a16="http://schemas.microsoft.com/office/drawing/2014/main" id="{D38A2CB1-3C3D-4211-95D6-248F3560B5A9}"/>
              </a:ext>
            </a:extLst>
          </p:cNvPr>
          <p:cNvSpPr txBox="1"/>
          <p:nvPr/>
        </p:nvSpPr>
        <p:spPr>
          <a:xfrm>
            <a:off x="351516" y="1630515"/>
            <a:ext cx="2254143" cy="2031325"/>
          </a:xfrm>
          <a:prstGeom prst="rect">
            <a:avLst/>
          </a:prstGeom>
          <a:noFill/>
        </p:spPr>
        <p:txBody>
          <a:bodyPr wrap="none" rtlCol="0">
            <a:spAutoFit/>
          </a:bodyPr>
          <a:lstStyle/>
          <a:p>
            <a:r>
              <a:rPr lang="en-US"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After the app design was</a:t>
            </a:r>
          </a:p>
          <a:p>
            <a:r>
              <a:rPr lang="en-US"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completed, I started to</a:t>
            </a:r>
          </a:p>
          <a:p>
            <a:r>
              <a:rPr lang="en-US"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design the sitemap for</a:t>
            </a:r>
          </a:p>
          <a:p>
            <a:r>
              <a:rPr lang="en-US"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responsive website, The</a:t>
            </a:r>
          </a:p>
          <a:p>
            <a:r>
              <a:rPr lang="en-US"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sitemap structure is well</a:t>
            </a:r>
          </a:p>
          <a:p>
            <a:r>
              <a:rPr lang="en-US"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optimized to work with</a:t>
            </a:r>
          </a:p>
          <a:p>
            <a:r>
              <a:rPr lang="en-US"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different screen size and</a:t>
            </a:r>
          </a:p>
          <a:p>
            <a:r>
              <a:rPr lang="en-US"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resolution (Across all</a:t>
            </a:r>
          </a:p>
          <a:p>
            <a:r>
              <a:rPr lang="en-US"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devices and platforms)</a:t>
            </a:r>
          </a:p>
        </p:txBody>
      </p:sp>
      <p:pic>
        <p:nvPicPr>
          <p:cNvPr id="5" name="image23.jpeg">
            <a:extLst>
              <a:ext uri="{FF2B5EF4-FFF2-40B4-BE49-F238E27FC236}">
                <a16:creationId xmlns:a16="http://schemas.microsoft.com/office/drawing/2014/main" id="{8AF6A059-6D70-46FE-AD12-C12722C132E0}"/>
              </a:ext>
            </a:extLst>
          </p:cNvPr>
          <p:cNvPicPr>
            <a:picLocks noChangeAspect="1"/>
          </p:cNvPicPr>
          <p:nvPr/>
        </p:nvPicPr>
        <p:blipFill rotWithShape="1">
          <a:blip r:embed="rId2" cstate="print"/>
          <a:srcRect t="7662"/>
          <a:stretch/>
        </p:blipFill>
        <p:spPr>
          <a:xfrm>
            <a:off x="2764357" y="619125"/>
            <a:ext cx="5948045" cy="3386137"/>
          </a:xfrm>
          <a:prstGeom prst="rect">
            <a:avLst/>
          </a:prstGeom>
          <a:ln>
            <a:solidFill>
              <a:schemeClr val="tx1"/>
            </a:solidFill>
          </a:ln>
        </p:spPr>
      </p:pic>
    </p:spTree>
    <p:extLst>
      <p:ext uri="{BB962C8B-B14F-4D97-AF65-F5344CB8AC3E}">
        <p14:creationId xmlns:p14="http://schemas.microsoft.com/office/powerpoint/2010/main" val="1797352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5D0A5B-9C2F-48F8-9E0F-04BCD3BAF4ED}"/>
              </a:ext>
            </a:extLst>
          </p:cNvPr>
          <p:cNvSpPr txBox="1"/>
          <p:nvPr/>
        </p:nvSpPr>
        <p:spPr>
          <a:xfrm>
            <a:off x="596900" y="700385"/>
            <a:ext cx="2908168" cy="461665"/>
          </a:xfrm>
          <a:prstGeom prst="rect">
            <a:avLst/>
          </a:prstGeom>
          <a:noFill/>
        </p:spPr>
        <p:txBody>
          <a:bodyPr wrap="none" rtlCol="0">
            <a:spAutoFit/>
          </a:bodyPr>
          <a:lstStyle/>
          <a:p>
            <a:r>
              <a:rPr lang="en-US" sz="2400" dirty="0"/>
              <a:t>Responsive</a:t>
            </a:r>
            <a:r>
              <a:rPr lang="en-US" dirty="0"/>
              <a:t> </a:t>
            </a:r>
            <a:r>
              <a:rPr lang="en-US" sz="2400" dirty="0"/>
              <a:t>designs</a:t>
            </a:r>
            <a:endParaRPr lang="en-US" dirty="0"/>
          </a:p>
        </p:txBody>
      </p:sp>
      <p:sp>
        <p:nvSpPr>
          <p:cNvPr id="4" name="TextBox 3" descr="The screen vibration consists of major resolutions, such as mobile, tablet and desktop website. Each interface and design are well optimized and intended to take advantage of the native resolution of device&#10;">
            <a:extLst>
              <a:ext uri="{FF2B5EF4-FFF2-40B4-BE49-F238E27FC236}">
                <a16:creationId xmlns:a16="http://schemas.microsoft.com/office/drawing/2014/main" id="{AA303886-3E62-4D58-AEA4-94655D675AD5}"/>
              </a:ext>
            </a:extLst>
          </p:cNvPr>
          <p:cNvSpPr txBox="1"/>
          <p:nvPr/>
        </p:nvSpPr>
        <p:spPr>
          <a:xfrm>
            <a:off x="596900" y="1162050"/>
            <a:ext cx="2286000" cy="2246769"/>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The screen vibration consists of major resolutions, such as mobile, tablet and desktop website. Each interface and design are well optimized and intended to take advantage of the native resolution of device</a:t>
            </a:r>
          </a:p>
        </p:txBody>
      </p:sp>
      <p:pic>
        <p:nvPicPr>
          <p:cNvPr id="5" name="image24.png">
            <a:extLst>
              <a:ext uri="{FF2B5EF4-FFF2-40B4-BE49-F238E27FC236}">
                <a16:creationId xmlns:a16="http://schemas.microsoft.com/office/drawing/2014/main" id="{F4B2C93E-7DB5-4B18-8F15-9995B8BFF7E4}"/>
              </a:ext>
            </a:extLst>
          </p:cNvPr>
          <p:cNvPicPr>
            <a:picLocks noChangeAspect="1"/>
          </p:cNvPicPr>
          <p:nvPr/>
        </p:nvPicPr>
        <p:blipFill>
          <a:blip r:embed="rId2" cstate="print"/>
          <a:stretch>
            <a:fillRect/>
          </a:stretch>
        </p:blipFill>
        <p:spPr>
          <a:xfrm>
            <a:off x="4085907" y="617855"/>
            <a:ext cx="972185" cy="1934845"/>
          </a:xfrm>
          <a:prstGeom prst="rect">
            <a:avLst/>
          </a:prstGeom>
        </p:spPr>
      </p:pic>
      <p:pic>
        <p:nvPicPr>
          <p:cNvPr id="6" name="image25.png">
            <a:extLst>
              <a:ext uri="{FF2B5EF4-FFF2-40B4-BE49-F238E27FC236}">
                <a16:creationId xmlns:a16="http://schemas.microsoft.com/office/drawing/2014/main" id="{0704B104-2F60-4E4F-BC64-48498115E51C}"/>
              </a:ext>
            </a:extLst>
          </p:cNvPr>
          <p:cNvPicPr>
            <a:picLocks noChangeAspect="1"/>
          </p:cNvPicPr>
          <p:nvPr/>
        </p:nvPicPr>
        <p:blipFill>
          <a:blip r:embed="rId3" cstate="print"/>
          <a:stretch>
            <a:fillRect/>
          </a:stretch>
        </p:blipFill>
        <p:spPr>
          <a:xfrm>
            <a:off x="6683375" y="1187450"/>
            <a:ext cx="2178050" cy="2832100"/>
          </a:xfrm>
          <a:prstGeom prst="rect">
            <a:avLst/>
          </a:prstGeom>
        </p:spPr>
      </p:pic>
      <p:pic>
        <p:nvPicPr>
          <p:cNvPr id="8" name="Picture 7" descr="Graphical user interface, application, website&#10;&#10;Description automatically generated">
            <a:extLst>
              <a:ext uri="{FF2B5EF4-FFF2-40B4-BE49-F238E27FC236}">
                <a16:creationId xmlns:a16="http://schemas.microsoft.com/office/drawing/2014/main" id="{24BF123C-4AD8-4122-8C6F-3C080DD64F76}"/>
              </a:ext>
            </a:extLst>
          </p:cNvPr>
          <p:cNvPicPr>
            <a:picLocks noChangeAspect="1"/>
          </p:cNvPicPr>
          <p:nvPr/>
        </p:nvPicPr>
        <p:blipFill>
          <a:blip r:embed="rId4"/>
          <a:stretch>
            <a:fillRect/>
          </a:stretch>
        </p:blipFill>
        <p:spPr>
          <a:xfrm>
            <a:off x="3168852" y="3014788"/>
            <a:ext cx="3228571" cy="2009524"/>
          </a:xfrm>
          <a:prstGeom prst="rect">
            <a:avLst/>
          </a:prstGeom>
        </p:spPr>
      </p:pic>
      <p:sp>
        <p:nvSpPr>
          <p:cNvPr id="9" name="TextBox 8">
            <a:extLst>
              <a:ext uri="{FF2B5EF4-FFF2-40B4-BE49-F238E27FC236}">
                <a16:creationId xmlns:a16="http://schemas.microsoft.com/office/drawing/2014/main" id="{CEEAD535-5A94-4197-85F2-006D14F1040E}"/>
              </a:ext>
            </a:extLst>
          </p:cNvPr>
          <p:cNvSpPr txBox="1"/>
          <p:nvPr/>
        </p:nvSpPr>
        <p:spPr>
          <a:xfrm>
            <a:off x="3996360" y="310078"/>
            <a:ext cx="1208985" cy="307777"/>
          </a:xfrm>
          <a:prstGeom prst="rect">
            <a:avLst/>
          </a:prstGeom>
          <a:noFill/>
        </p:spPr>
        <p:txBody>
          <a:bodyPr wrap="none" rtlCol="0">
            <a:spAutoFit/>
          </a:bodyPr>
          <a:lstStyle/>
          <a:p>
            <a:r>
              <a:rPr lang="en-US" b="1" dirty="0">
                <a:solidFill>
                  <a:schemeClr val="accent1">
                    <a:lumMod val="75000"/>
                  </a:schemeClr>
                </a:solidFill>
              </a:rPr>
              <a:t>Mobile View</a:t>
            </a:r>
          </a:p>
        </p:txBody>
      </p:sp>
      <p:sp>
        <p:nvSpPr>
          <p:cNvPr id="10" name="TextBox 9">
            <a:extLst>
              <a:ext uri="{FF2B5EF4-FFF2-40B4-BE49-F238E27FC236}">
                <a16:creationId xmlns:a16="http://schemas.microsoft.com/office/drawing/2014/main" id="{7208998D-11A9-46D4-9FDE-C104760C888C}"/>
              </a:ext>
            </a:extLst>
          </p:cNvPr>
          <p:cNvSpPr txBox="1"/>
          <p:nvPr/>
        </p:nvSpPr>
        <p:spPr>
          <a:xfrm>
            <a:off x="7009210" y="830758"/>
            <a:ext cx="1606530" cy="307777"/>
          </a:xfrm>
          <a:prstGeom prst="rect">
            <a:avLst/>
          </a:prstGeom>
          <a:noFill/>
        </p:spPr>
        <p:txBody>
          <a:bodyPr wrap="none" rtlCol="0">
            <a:spAutoFit/>
          </a:bodyPr>
          <a:lstStyle/>
          <a:p>
            <a:r>
              <a:rPr lang="en-US" b="1" dirty="0">
                <a:solidFill>
                  <a:schemeClr val="accent1">
                    <a:lumMod val="75000"/>
                  </a:schemeClr>
                </a:solidFill>
              </a:rPr>
              <a:t>Tablet (iPad Pro)</a:t>
            </a:r>
          </a:p>
        </p:txBody>
      </p:sp>
      <p:sp>
        <p:nvSpPr>
          <p:cNvPr id="11" name="TextBox 10">
            <a:extLst>
              <a:ext uri="{FF2B5EF4-FFF2-40B4-BE49-F238E27FC236}">
                <a16:creationId xmlns:a16="http://schemas.microsoft.com/office/drawing/2014/main" id="{D4A28AF3-9728-4811-B4E7-E64D0B766EE6}"/>
              </a:ext>
            </a:extLst>
          </p:cNvPr>
          <p:cNvSpPr txBox="1"/>
          <p:nvPr/>
        </p:nvSpPr>
        <p:spPr>
          <a:xfrm>
            <a:off x="3996360" y="2706588"/>
            <a:ext cx="1348446" cy="307777"/>
          </a:xfrm>
          <a:prstGeom prst="rect">
            <a:avLst/>
          </a:prstGeom>
          <a:noFill/>
        </p:spPr>
        <p:txBody>
          <a:bodyPr wrap="none" rtlCol="0">
            <a:spAutoFit/>
          </a:bodyPr>
          <a:lstStyle/>
          <a:p>
            <a:r>
              <a:rPr lang="en-US" b="1" dirty="0">
                <a:solidFill>
                  <a:schemeClr val="accent1">
                    <a:lumMod val="75000"/>
                  </a:schemeClr>
                </a:solidFill>
              </a:rPr>
              <a:t>Desktop View</a:t>
            </a:r>
          </a:p>
        </p:txBody>
      </p:sp>
    </p:spTree>
    <p:extLst>
      <p:ext uri="{BB962C8B-B14F-4D97-AF65-F5344CB8AC3E}">
        <p14:creationId xmlns:p14="http://schemas.microsoft.com/office/powerpoint/2010/main" val="2684907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F6368"/>
        </a:solidFill>
        <a:effectLst/>
      </p:bgPr>
    </p:bg>
    <p:spTree>
      <p:nvGrpSpPr>
        <p:cNvPr id="1" name="Shape 370"/>
        <p:cNvGrpSpPr/>
        <p:nvPr/>
      </p:nvGrpSpPr>
      <p:grpSpPr>
        <a:xfrm>
          <a:off x="0" y="0"/>
          <a:ext cx="0" cy="0"/>
          <a:chOff x="0" y="0"/>
          <a:chExt cx="0" cy="0"/>
        </a:xfrm>
      </p:grpSpPr>
      <p:sp>
        <p:nvSpPr>
          <p:cNvPr id="371" name="Google Shape;371;p61"/>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372" name="Google Shape;372;p61"/>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373" name="Google Shape;373;p61"/>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2"/>
          <p:cNvSpPr txBox="1"/>
          <p:nvPr/>
        </p:nvSpPr>
        <p:spPr>
          <a:xfrm>
            <a:off x="517675" y="247932"/>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379" name="Google Shape;379;p62"/>
          <p:cNvSpPr txBox="1"/>
          <p:nvPr/>
        </p:nvSpPr>
        <p:spPr>
          <a:xfrm>
            <a:off x="517675" y="1210835"/>
            <a:ext cx="3446100" cy="341629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rgbClr val="5F6368"/>
                </a:solidFill>
                <a:latin typeface="Open Sans SemiBold"/>
                <a:ea typeface="Open Sans SemiBold"/>
                <a:cs typeface="Open Sans SemiBold"/>
                <a:sym typeface="Open Sans SemiBold"/>
              </a:rPr>
              <a:t>Impact: </a:t>
            </a:r>
          </a:p>
          <a:p>
            <a:pPr marL="0" lvl="0" indent="0" algn="l" rtl="0">
              <a:lnSpc>
                <a:spcPct val="150000"/>
              </a:lnSpc>
              <a:spcBef>
                <a:spcPts val="0"/>
              </a:spcBef>
              <a:spcAft>
                <a:spcPts val="0"/>
              </a:spcAft>
              <a:buNone/>
            </a:pPr>
            <a:r>
              <a:rPr lang="en-US" dirty="0">
                <a:solidFill>
                  <a:srgbClr val="5F6368"/>
                </a:solidFill>
                <a:latin typeface="Open Sans SemiBold"/>
                <a:ea typeface="Open Sans SemiBold"/>
                <a:cs typeface="Open Sans SemiBold"/>
                <a:sym typeface="Open Sans SemiBold"/>
              </a:rPr>
              <a:t>Young Talent </a:t>
            </a:r>
            <a:r>
              <a:rPr lang="en-US" dirty="0" err="1">
                <a:solidFill>
                  <a:srgbClr val="5F6368"/>
                </a:solidFill>
                <a:latin typeface="Open Sans SemiBold"/>
                <a:ea typeface="Open Sans SemiBold"/>
                <a:cs typeface="Open Sans SemiBold"/>
                <a:sym typeface="Open Sans SemiBold"/>
              </a:rPr>
              <a:t>Hunte</a:t>
            </a:r>
            <a:r>
              <a:rPr lang="en-US" dirty="0">
                <a:solidFill>
                  <a:srgbClr val="5F6368"/>
                </a:solidFill>
                <a:latin typeface="Open Sans SemiBold"/>
                <a:ea typeface="Open Sans SemiBold"/>
                <a:cs typeface="Open Sans SemiBold"/>
                <a:sym typeface="Open Sans SemiBold"/>
              </a:rPr>
              <a:t>, is a highly successful project that empowers young footballer talents to take advantage of the tool that we have created and show to the world what they are made of. We will enable millions of talents to get a scouted and help them play in Pro and competitive league</a:t>
            </a:r>
          </a:p>
        </p:txBody>
      </p:sp>
      <p:sp>
        <p:nvSpPr>
          <p:cNvPr id="380" name="Google Shape;380;p62"/>
          <p:cNvSpPr/>
          <p:nvPr/>
        </p:nvSpPr>
        <p:spPr>
          <a:xfrm>
            <a:off x="539600" y="705664"/>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2"/>
          <p:cNvSpPr txBox="1"/>
          <p:nvPr/>
        </p:nvSpPr>
        <p:spPr>
          <a:xfrm>
            <a:off x="4476706" y="1210835"/>
            <a:ext cx="3446100" cy="3739455"/>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rgbClr val="5F6368"/>
                </a:solidFill>
                <a:latin typeface="Open Sans SemiBold"/>
                <a:ea typeface="Open Sans SemiBold"/>
                <a:cs typeface="Open Sans SemiBold"/>
                <a:sym typeface="Open Sans SemiBold"/>
              </a:rPr>
              <a:t>What I learned:</a:t>
            </a:r>
          </a:p>
          <a:p>
            <a:pPr marL="0" lvl="0" indent="0" algn="l" rtl="0">
              <a:lnSpc>
                <a:spcPct val="150000"/>
              </a:lnSpc>
              <a:spcBef>
                <a:spcPts val="0"/>
              </a:spcBef>
              <a:spcAft>
                <a:spcPts val="0"/>
              </a:spcAft>
              <a:buNone/>
            </a:pPr>
            <a:r>
              <a:rPr lang="en-US" dirty="0">
                <a:solidFill>
                  <a:srgbClr val="5F6368"/>
                </a:solidFill>
                <a:latin typeface="Open Sans SemiBold"/>
                <a:ea typeface="Open Sans SemiBold"/>
                <a:cs typeface="Open Sans SemiBold"/>
                <a:sym typeface="Open Sans SemiBold"/>
              </a:rPr>
              <a:t>Throughout the project I have learned Foundations of User Experience (UX) Design, Start the UX Design Process: Empathize, Deﬁne, and Ideate, Build Wireframes and</a:t>
            </a:r>
          </a:p>
          <a:p>
            <a:pPr marL="0" lvl="0" indent="0" algn="l" rtl="0">
              <a:lnSpc>
                <a:spcPct val="150000"/>
              </a:lnSpc>
              <a:spcBef>
                <a:spcPts val="0"/>
              </a:spcBef>
              <a:spcAft>
                <a:spcPts val="0"/>
              </a:spcAft>
              <a:buNone/>
            </a:pPr>
            <a:r>
              <a:rPr lang="en-US" dirty="0">
                <a:solidFill>
                  <a:srgbClr val="5F6368"/>
                </a:solidFill>
                <a:latin typeface="Open Sans SemiBold"/>
                <a:ea typeface="Open Sans SemiBold"/>
                <a:cs typeface="Open Sans SemiBold"/>
                <a:sym typeface="Open Sans SemiBold"/>
              </a:rPr>
              <a:t>Low-Fidelity Prototypes, Conduct UX Research and Test Early Concepts, Create High-Fidelity Designs and Prototypes in Figma, Responsive Web Design in Adobe </a:t>
            </a:r>
            <a:endParaRPr lang="en-US" sz="1200" b="1" dirty="0">
              <a:solidFill>
                <a:srgbClr val="4285F4"/>
              </a:solidFill>
              <a:latin typeface="Open Sans"/>
              <a:ea typeface="Open Sans"/>
              <a:cs typeface="Open Sans"/>
              <a:sym typeface="Open Sans"/>
            </a:endParaRPr>
          </a:p>
        </p:txBody>
      </p:sp>
      <p:sp>
        <p:nvSpPr>
          <p:cNvPr id="382" name="Google Shape;382;p62"/>
          <p:cNvSpPr/>
          <p:nvPr/>
        </p:nvSpPr>
        <p:spPr>
          <a:xfrm>
            <a:off x="4495800" y="704658"/>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2"/>
          <p:cNvSpPr/>
          <p:nvPr/>
        </p:nvSpPr>
        <p:spPr>
          <a:xfrm>
            <a:off x="679050" y="831914"/>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384" name="Google Shape;384;p62"/>
          <p:cNvGrpSpPr/>
          <p:nvPr/>
        </p:nvGrpSpPr>
        <p:grpSpPr>
          <a:xfrm>
            <a:off x="4605678" y="847621"/>
            <a:ext cx="293543" cy="227362"/>
            <a:chOff x="420350" y="238125"/>
            <a:chExt cx="6779275" cy="5238750"/>
          </a:xfrm>
        </p:grpSpPr>
        <p:sp>
          <p:nvSpPr>
            <p:cNvPr id="385" name="Google Shape;385;p62"/>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2"/>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2"/>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2"/>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3"/>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394" name="Google Shape;394;p63"/>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3"/>
          <p:cNvSpPr txBox="1"/>
          <p:nvPr/>
        </p:nvSpPr>
        <p:spPr>
          <a:xfrm>
            <a:off x="711325" y="1917800"/>
            <a:ext cx="204900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Conduct a post research</a:t>
            </a:r>
          </a:p>
          <a:p>
            <a:pPr marL="0" lvl="0" indent="0" algn="ctr"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on how the app</a:t>
            </a:r>
          </a:p>
          <a:p>
            <a:pPr marL="0" lvl="0" indent="0" algn="ctr"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performed and perceived</a:t>
            </a:r>
          </a:p>
          <a:p>
            <a:pPr marL="0" lvl="0" indent="0" algn="ctr"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by users</a:t>
            </a:r>
          </a:p>
        </p:txBody>
      </p:sp>
      <p:sp>
        <p:nvSpPr>
          <p:cNvPr id="396" name="Google Shape;396;p63"/>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3"/>
          <p:cNvSpPr txBox="1"/>
          <p:nvPr/>
        </p:nvSpPr>
        <p:spPr>
          <a:xfrm>
            <a:off x="3368925" y="1917800"/>
            <a:ext cx="2049000" cy="145883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Create an online</a:t>
            </a:r>
          </a:p>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documentation and</a:t>
            </a:r>
          </a:p>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how-to tutorial videos to</a:t>
            </a:r>
          </a:p>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help users easily</a:t>
            </a:r>
          </a:p>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understand how the</a:t>
            </a:r>
          </a:p>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App/Website works</a:t>
            </a:r>
            <a:endParaRPr lang="en-US" sz="1200" dirty="0"/>
          </a:p>
        </p:txBody>
      </p:sp>
      <p:sp>
        <p:nvSpPr>
          <p:cNvPr id="398" name="Google Shape;398;p63"/>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3"/>
          <p:cNvSpPr txBox="1"/>
          <p:nvPr/>
        </p:nvSpPr>
        <p:spPr>
          <a:xfrm>
            <a:off x="6026525" y="1917800"/>
            <a:ext cx="2049000" cy="8217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Update prototype based</a:t>
            </a:r>
          </a:p>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on findings and pass over</a:t>
            </a:r>
          </a:p>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to the engineer</a:t>
            </a:r>
            <a:endParaRPr lang="en-US" sz="1200" dirty="0"/>
          </a:p>
        </p:txBody>
      </p:sp>
      <p:sp>
        <p:nvSpPr>
          <p:cNvPr id="400" name="Google Shape;400;p63"/>
          <p:cNvSpPr/>
          <p:nvPr/>
        </p:nvSpPr>
        <p:spPr>
          <a:xfrm>
            <a:off x="14791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01" name="Google Shape;401;p63"/>
          <p:cNvSpPr/>
          <p:nvPr/>
        </p:nvSpPr>
        <p:spPr>
          <a:xfrm>
            <a:off x="41367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02" name="Google Shape;402;p63"/>
          <p:cNvSpPr/>
          <p:nvPr/>
        </p:nvSpPr>
        <p:spPr>
          <a:xfrm>
            <a:off x="67943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42"/>
          <p:cNvSpPr txBox="1"/>
          <p:nvPr/>
        </p:nvSpPr>
        <p:spPr>
          <a:xfrm>
            <a:off x="517675" y="2237975"/>
            <a:ext cx="34461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The problem: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sz="1200" dirty="0">
                <a:solidFill>
                  <a:srgbClr val="5F6368"/>
                </a:solidFill>
                <a:latin typeface="Open Sans"/>
                <a:ea typeface="Open Sans"/>
                <a:cs typeface="Open Sans"/>
                <a:sym typeface="Open Sans"/>
              </a:rPr>
              <a:t>According to Goal.com (The Biggest Sport Reporting Website) more than 10 million young talents fails to make it to the Pro Football league because they don’t have the right tools to show their talent to the world.</a:t>
            </a:r>
            <a:endParaRPr lang="en-US" sz="1200" b="1" dirty="0">
              <a:solidFill>
                <a:srgbClr val="4285F4"/>
              </a:solidFill>
              <a:latin typeface="Open Sans"/>
              <a:ea typeface="Open Sans"/>
              <a:cs typeface="Open Sans"/>
              <a:sym typeface="Open Sans"/>
            </a:endParaRPr>
          </a:p>
        </p:txBody>
      </p:sp>
      <p:sp>
        <p:nvSpPr>
          <p:cNvPr id="165" name="Google Shape;165;p4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Project overview</a:t>
            </a:r>
            <a:endParaRPr sz="2400" dirty="0">
              <a:solidFill>
                <a:srgbClr val="5F6368"/>
              </a:solidFill>
              <a:latin typeface="Open Sans"/>
              <a:ea typeface="Open Sans"/>
              <a:cs typeface="Open Sans"/>
              <a:sym typeface="Open Sans"/>
            </a:endParaRPr>
          </a:p>
        </p:txBody>
      </p:sp>
      <p:sp>
        <p:nvSpPr>
          <p:cNvPr id="166" name="Google Shape;166;p42"/>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2"/>
          <p:cNvSpPr txBox="1"/>
          <p:nvPr/>
        </p:nvSpPr>
        <p:spPr>
          <a:xfrm>
            <a:off x="4572000"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goal: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sz="1200" dirty="0">
                <a:solidFill>
                  <a:srgbClr val="5F6368"/>
                </a:solidFill>
                <a:latin typeface="Open Sans"/>
                <a:ea typeface="Open Sans"/>
                <a:cs typeface="Open Sans"/>
                <a:sym typeface="Open Sans"/>
              </a:rPr>
              <a:t>Build an app from the ground-up that empowers young footballer talents to show and expose their skills to coaches and scouts across the world.</a:t>
            </a:r>
            <a:endParaRPr lang="en-US" sz="1200" b="1" dirty="0">
              <a:solidFill>
                <a:srgbClr val="4285F4"/>
              </a:solidFill>
              <a:latin typeface="Open Sans"/>
              <a:ea typeface="Open Sans"/>
              <a:cs typeface="Open Sans"/>
              <a:sym typeface="Open Sans"/>
            </a:endParaRPr>
          </a:p>
        </p:txBody>
      </p:sp>
      <p:sp>
        <p:nvSpPr>
          <p:cNvPr id="168" name="Google Shape;168;p42"/>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2"/>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0" name="Google Shape;170;p42"/>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4"/>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08" name="Google Shape;408;p64"/>
          <p:cNvSpPr txBox="1"/>
          <p:nvPr/>
        </p:nvSpPr>
        <p:spPr>
          <a:xfrm>
            <a:off x="3064600" y="-1016100"/>
            <a:ext cx="6509400" cy="723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F6368"/>
                </a:solidFill>
                <a:latin typeface="Open Sans"/>
                <a:ea typeface="Open Sans"/>
                <a:cs typeface="Open Sans"/>
                <a:sym typeface="Open Sans"/>
              </a:rPr>
              <a:t>Insert a few sentences summarizing the next steps you would take with this project and why. Feel free to organize next steps in a bullet point list. </a:t>
            </a:r>
            <a:endParaRPr>
              <a:solidFill>
                <a:srgbClr val="5F6368"/>
              </a:solidFill>
              <a:latin typeface="Open Sans"/>
              <a:ea typeface="Open Sans"/>
              <a:cs typeface="Open Sans"/>
              <a:sym typeface="Open Sans"/>
            </a:endParaRPr>
          </a:p>
        </p:txBody>
      </p:sp>
      <p:sp>
        <p:nvSpPr>
          <p:cNvPr id="409" name="Google Shape;409;p64"/>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4"/>
          <p:cNvSpPr txBox="1"/>
          <p:nvPr/>
        </p:nvSpPr>
        <p:spPr>
          <a:xfrm>
            <a:off x="919075" y="2461800"/>
            <a:ext cx="7136100" cy="609367"/>
          </a:xfrm>
          <a:prstGeom prst="rect">
            <a:avLst/>
          </a:prstGeom>
          <a:noFill/>
          <a:ln>
            <a:noFill/>
          </a:ln>
        </p:spPr>
        <p:txBody>
          <a:bodyPr spcFirstLastPara="1" wrap="square" lIns="0" tIns="91425" rIns="91425" bIns="91425" anchor="t" anchorCtr="0">
            <a:spAutoFit/>
          </a:bodyPr>
          <a:lstStyle/>
          <a:p>
            <a:pPr marL="0" lvl="0" indent="0" algn="just"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Thanks for reviewing my Case Study “Young Talent Hunter“ App/Website project, that I have created for Google UX certificate program. For Business Inquiry, email at </a:t>
            </a:r>
            <a:r>
              <a:rPr lang="en-US" sz="1200" u="sng" dirty="0">
                <a:solidFill>
                  <a:schemeClr val="accent1">
                    <a:lumMod val="75000"/>
                  </a:schemeClr>
                </a:solidFill>
                <a:latin typeface="Open Sans"/>
                <a:ea typeface="Open Sans"/>
                <a:cs typeface="Open Sans"/>
                <a:sym typeface="Open Sans"/>
                <a:hlinkClick r:id="rId3"/>
              </a:rPr>
              <a:t>silangzoilo@gmail.com</a:t>
            </a:r>
            <a:endParaRPr lang="en-US" sz="1200" b="1" u="sng" dirty="0">
              <a:solidFill>
                <a:schemeClr val="accent1">
                  <a:lumMod val="75000"/>
                </a:schemeClr>
              </a:solidFill>
              <a:latin typeface="Open Sans"/>
              <a:ea typeface="Open Sans"/>
              <a:cs typeface="Open Sans"/>
              <a:sym typeface="Open Sans"/>
            </a:endParaRPr>
          </a:p>
        </p:txBody>
      </p:sp>
      <p:sp>
        <p:nvSpPr>
          <p:cNvPr id="411" name="Google Shape;411;p64"/>
          <p:cNvSpPr/>
          <p:nvPr/>
        </p:nvSpPr>
        <p:spPr>
          <a:xfrm>
            <a:off x="4230475" y="1602212"/>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4"/>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416"/>
        <p:cNvGrpSpPr/>
        <p:nvPr/>
      </p:nvGrpSpPr>
      <p:grpSpPr>
        <a:xfrm>
          <a:off x="0" y="0"/>
          <a:ext cx="0" cy="0"/>
          <a:chOff x="0" y="0"/>
          <a:chExt cx="0" cy="0"/>
        </a:xfrm>
      </p:grpSpPr>
      <p:sp>
        <p:nvSpPr>
          <p:cNvPr id="417" name="Google Shape;417;p65"/>
          <p:cNvSpPr txBox="1"/>
          <p:nvPr/>
        </p:nvSpPr>
        <p:spPr>
          <a:xfrm>
            <a:off x="2106450" y="2202300"/>
            <a:ext cx="4931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pen Sans"/>
                <a:ea typeface="Open Sans"/>
                <a:cs typeface="Open Sans"/>
                <a:sym typeface="Open Sans"/>
              </a:rPr>
              <a:t>Thank you!</a:t>
            </a:r>
            <a:endParaRPr sz="3600">
              <a:solidFill>
                <a:srgbClr val="FFFFFF"/>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43"/>
          <p:cNvSpPr txBox="1"/>
          <p:nvPr/>
        </p:nvSpPr>
        <p:spPr>
          <a:xfrm>
            <a:off x="517675" y="2237975"/>
            <a:ext cx="34461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My role: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sz="1200" dirty="0">
                <a:solidFill>
                  <a:srgbClr val="5F6368"/>
                </a:solidFill>
                <a:latin typeface="Open Sans"/>
                <a:ea typeface="Open Sans"/>
                <a:cs typeface="Open Sans"/>
                <a:sym typeface="Open Sans"/>
              </a:rPr>
              <a:t>Lead UX designer, UX researcher, Responsive Web Design, UX Testing and Prototyping</a:t>
            </a:r>
            <a:endParaRPr lang="en-US" sz="1200" b="1" dirty="0">
              <a:solidFill>
                <a:srgbClr val="4285F4"/>
              </a:solidFill>
              <a:latin typeface="Open Sans"/>
              <a:ea typeface="Open Sans"/>
              <a:cs typeface="Open Sans"/>
              <a:sym typeface="Open Sans"/>
            </a:endParaRPr>
          </a:p>
        </p:txBody>
      </p:sp>
      <p:sp>
        <p:nvSpPr>
          <p:cNvPr id="176" name="Google Shape;176;p43"/>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7" name="Google Shape;177;p43"/>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3"/>
          <p:cNvSpPr txBox="1"/>
          <p:nvPr/>
        </p:nvSpPr>
        <p:spPr>
          <a:xfrm>
            <a:off x="4572000" y="2237975"/>
            <a:ext cx="3446100" cy="133879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Responsibilities</a:t>
            </a:r>
            <a:r>
              <a:rPr lang="en" dirty="0">
                <a:solidFill>
                  <a:srgbClr val="1967D2"/>
                </a:solidFill>
                <a:latin typeface="Open Sans SemiBold"/>
                <a:ea typeface="Open Sans SemiBold"/>
                <a:cs typeface="Open Sans SemiBold"/>
                <a:sym typeface="Open Sans SemiBold"/>
              </a:rPr>
              <a:t>: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sz="1200" dirty="0">
                <a:solidFill>
                  <a:srgbClr val="5F6368"/>
                </a:solidFill>
                <a:latin typeface="Open Sans"/>
                <a:ea typeface="Open Sans"/>
                <a:cs typeface="Open Sans"/>
                <a:sym typeface="Open Sans"/>
              </a:rPr>
              <a:t>Conducting interviews, paper and Digital wire framing, Conducting usability studies, responsive design</a:t>
            </a:r>
            <a:endParaRPr lang="en-US" sz="1200" b="1" dirty="0">
              <a:solidFill>
                <a:srgbClr val="4285F4"/>
              </a:solidFill>
              <a:latin typeface="Open Sans"/>
              <a:ea typeface="Open Sans"/>
              <a:cs typeface="Open Sans"/>
              <a:sym typeface="Open Sans"/>
            </a:endParaRPr>
          </a:p>
        </p:txBody>
      </p:sp>
      <p:sp>
        <p:nvSpPr>
          <p:cNvPr id="179" name="Google Shape;179;p43"/>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3"/>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1" name="Google Shape;181;p43"/>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4335"/>
        </a:solidFill>
        <a:effectLst/>
      </p:bgPr>
    </p:bg>
    <p:spTree>
      <p:nvGrpSpPr>
        <p:cNvPr id="1" name="Shape 185"/>
        <p:cNvGrpSpPr/>
        <p:nvPr/>
      </p:nvGrpSpPr>
      <p:grpSpPr>
        <a:xfrm>
          <a:off x="0" y="0"/>
          <a:ext cx="0" cy="0"/>
          <a:chOff x="0" y="0"/>
          <a:chExt cx="0" cy="0"/>
        </a:xfrm>
      </p:grpSpPr>
      <p:sp>
        <p:nvSpPr>
          <p:cNvPr id="186" name="Google Shape;186;p44"/>
          <p:cNvSpPr txBox="1"/>
          <p:nvPr/>
        </p:nvSpPr>
        <p:spPr>
          <a:xfrm>
            <a:off x="-46002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dirty="0">
                <a:solidFill>
                  <a:srgbClr val="FFFFFF"/>
                </a:solidFill>
                <a:latin typeface="Open Sans"/>
                <a:ea typeface="Open Sans"/>
                <a:cs typeface="Open Sans"/>
                <a:sym typeface="Open Sans"/>
              </a:rPr>
              <a:t>Understanding</a:t>
            </a:r>
            <a:endParaRPr sz="2400" dirty="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dirty="0">
                <a:solidFill>
                  <a:srgbClr val="FFFFFF"/>
                </a:solidFill>
                <a:latin typeface="Open Sans"/>
                <a:ea typeface="Open Sans"/>
                <a:cs typeface="Open Sans"/>
                <a:sym typeface="Open Sans"/>
              </a:rPr>
              <a:t>the user</a:t>
            </a:r>
            <a:endParaRPr sz="2400" dirty="0">
              <a:solidFill>
                <a:srgbClr val="FFFFFF"/>
              </a:solidFill>
              <a:latin typeface="Open Sans"/>
              <a:ea typeface="Open Sans"/>
              <a:cs typeface="Open Sans"/>
              <a:sym typeface="Open Sans"/>
            </a:endParaRPr>
          </a:p>
        </p:txBody>
      </p:sp>
      <p:sp>
        <p:nvSpPr>
          <p:cNvPr id="187" name="Google Shape;187;p44"/>
          <p:cNvSpPr txBox="1"/>
          <p:nvPr/>
        </p:nvSpPr>
        <p:spPr>
          <a:xfrm>
            <a:off x="3712425" y="1886850"/>
            <a:ext cx="39465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User research</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Personas</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Problem statements</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User journey maps</a:t>
            </a:r>
            <a:endParaRPr dirty="0">
              <a:solidFill>
                <a:srgbClr val="FFFFFF"/>
              </a:solidFill>
              <a:latin typeface="Open Sans"/>
              <a:ea typeface="Open Sans"/>
              <a:cs typeface="Open Sans"/>
              <a:sym typeface="Open Sans"/>
            </a:endParaRPr>
          </a:p>
        </p:txBody>
      </p:sp>
      <p:cxnSp>
        <p:nvCxnSpPr>
          <p:cNvPr id="188" name="Google Shape;188;p4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5"/>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5"/>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summary</a:t>
            </a:r>
            <a:endParaRPr sz="2400">
              <a:solidFill>
                <a:srgbClr val="5F6368"/>
              </a:solidFill>
              <a:latin typeface="Open Sans"/>
              <a:ea typeface="Open Sans"/>
              <a:cs typeface="Open Sans"/>
              <a:sym typeface="Open Sans"/>
            </a:endParaRPr>
          </a:p>
        </p:txBody>
      </p:sp>
      <p:sp>
        <p:nvSpPr>
          <p:cNvPr id="195" name="Google Shape;195;p45"/>
          <p:cNvSpPr txBox="1"/>
          <p:nvPr/>
        </p:nvSpPr>
        <p:spPr>
          <a:xfrm>
            <a:off x="919075" y="2461800"/>
            <a:ext cx="7136100" cy="1423436"/>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US" dirty="0">
                <a:solidFill>
                  <a:srgbClr val="5F6368"/>
                </a:solidFill>
                <a:latin typeface="Open Sans"/>
                <a:ea typeface="Open Sans"/>
                <a:cs typeface="Open Sans"/>
                <a:sym typeface="Open Sans"/>
              </a:rPr>
              <a:t>Among all the design frameworks taught to us in the Google Certiﬁcation, I chose a simplistic Lean UX approach to my project. We constantly pivoted our design based on the feedback from relevant users and experts at the earliest. We performed foundational user research to understand more about the personas that is the target audience of the “Young Talent Hunter” User App</a:t>
            </a:r>
            <a:endParaRPr lang="en-US" b="1" dirty="0">
              <a:solidFill>
                <a:srgbClr val="1967D2"/>
              </a:solidFill>
              <a:latin typeface="Open Sans"/>
              <a:ea typeface="Open Sans"/>
              <a:cs typeface="Open Sans"/>
              <a:sym typeface="Open Sans"/>
            </a:endParaRPr>
          </a:p>
        </p:txBody>
      </p:sp>
      <p:sp>
        <p:nvSpPr>
          <p:cNvPr id="196" name="Google Shape;196;p45"/>
          <p:cNvSpPr/>
          <p:nvPr/>
        </p:nvSpPr>
        <p:spPr>
          <a:xfrm>
            <a:off x="4230475" y="1602212"/>
            <a:ext cx="513300" cy="513300"/>
          </a:xfrm>
          <a:prstGeom prst="ellips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5"/>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6"/>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03" name="Google Shape;203;p46"/>
          <p:cNvSpPr txBox="1"/>
          <p:nvPr/>
        </p:nvSpPr>
        <p:spPr>
          <a:xfrm>
            <a:off x="441463" y="20088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Pain point</a:t>
            </a:r>
            <a:endParaRPr>
              <a:solidFill>
                <a:srgbClr val="4285F4"/>
              </a:solidFill>
              <a:latin typeface="Open Sans SemiBold"/>
              <a:ea typeface="Open Sans SemiBold"/>
              <a:cs typeface="Open Sans SemiBold"/>
              <a:sym typeface="Open Sans SemiBold"/>
            </a:endParaRPr>
          </a:p>
        </p:txBody>
      </p:sp>
      <p:sp>
        <p:nvSpPr>
          <p:cNvPr id="204" name="Google Shape;204;p46"/>
          <p:cNvSpPr txBox="1"/>
          <p:nvPr/>
        </p:nvSpPr>
        <p:spPr>
          <a:xfrm>
            <a:off x="441475" y="2522475"/>
            <a:ext cx="1872600" cy="1431600"/>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Write one to two sentences reflecting </a:t>
            </a:r>
            <a:br>
              <a:rPr lang="en" sz="1200" dirty="0">
                <a:solidFill>
                  <a:srgbClr val="5F6368"/>
                </a:solidFill>
                <a:latin typeface="Open Sans"/>
                <a:ea typeface="Open Sans"/>
                <a:cs typeface="Open Sans"/>
                <a:sym typeface="Open Sans"/>
              </a:rPr>
            </a:br>
            <a:r>
              <a:rPr lang="en" sz="1200" dirty="0">
                <a:solidFill>
                  <a:srgbClr val="5F6368"/>
                </a:solidFill>
                <a:latin typeface="Open Sans"/>
                <a:ea typeface="Open Sans"/>
                <a:cs typeface="Open Sans"/>
                <a:sym typeface="Open Sans"/>
              </a:rPr>
              <a:t>on the pain point listed above and how it </a:t>
            </a:r>
            <a:br>
              <a:rPr lang="en" sz="1200" dirty="0">
                <a:solidFill>
                  <a:srgbClr val="5F6368"/>
                </a:solidFill>
                <a:latin typeface="Open Sans"/>
                <a:ea typeface="Open Sans"/>
                <a:cs typeface="Open Sans"/>
                <a:sym typeface="Open Sans"/>
              </a:rPr>
            </a:br>
            <a:r>
              <a:rPr lang="en" sz="1200" dirty="0">
                <a:solidFill>
                  <a:srgbClr val="5F6368"/>
                </a:solidFill>
                <a:latin typeface="Open Sans"/>
                <a:ea typeface="Open Sans"/>
                <a:cs typeface="Open Sans"/>
                <a:sym typeface="Open Sans"/>
              </a:rPr>
              <a:t>will guide designs moving forward.</a:t>
            </a:r>
            <a:endParaRPr sz="1200" dirty="0"/>
          </a:p>
        </p:txBody>
      </p:sp>
      <p:sp>
        <p:nvSpPr>
          <p:cNvPr id="205" name="Google Shape;205;p46"/>
          <p:cNvSpPr txBox="1"/>
          <p:nvPr/>
        </p:nvSpPr>
        <p:spPr>
          <a:xfrm>
            <a:off x="2582713" y="20088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Pain point</a:t>
            </a:r>
            <a:endParaRPr dirty="0">
              <a:solidFill>
                <a:srgbClr val="4285F4"/>
              </a:solidFill>
              <a:latin typeface="Open Sans SemiBold"/>
              <a:ea typeface="Open Sans SemiBold"/>
              <a:cs typeface="Open Sans SemiBold"/>
              <a:sym typeface="Open Sans SemiBold"/>
            </a:endParaRPr>
          </a:p>
        </p:txBody>
      </p:sp>
      <p:sp>
        <p:nvSpPr>
          <p:cNvPr id="206" name="Google Shape;206;p46"/>
          <p:cNvSpPr txBox="1"/>
          <p:nvPr/>
        </p:nvSpPr>
        <p:spPr>
          <a:xfrm>
            <a:off x="2582725" y="2522475"/>
            <a:ext cx="1872600" cy="1431600"/>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Write one to two sentences reflecting </a:t>
            </a:r>
            <a:br>
              <a:rPr lang="en" sz="1200" dirty="0">
                <a:solidFill>
                  <a:srgbClr val="5F6368"/>
                </a:solidFill>
                <a:latin typeface="Open Sans"/>
                <a:ea typeface="Open Sans"/>
                <a:cs typeface="Open Sans"/>
                <a:sym typeface="Open Sans"/>
              </a:rPr>
            </a:br>
            <a:r>
              <a:rPr lang="en" sz="1200" dirty="0">
                <a:solidFill>
                  <a:srgbClr val="5F6368"/>
                </a:solidFill>
                <a:latin typeface="Open Sans"/>
                <a:ea typeface="Open Sans"/>
                <a:cs typeface="Open Sans"/>
                <a:sym typeface="Open Sans"/>
              </a:rPr>
              <a:t>on the pain point listed above and how it </a:t>
            </a:r>
            <a:br>
              <a:rPr lang="en" sz="1200" dirty="0">
                <a:solidFill>
                  <a:srgbClr val="5F6368"/>
                </a:solidFill>
                <a:latin typeface="Open Sans"/>
                <a:ea typeface="Open Sans"/>
                <a:cs typeface="Open Sans"/>
                <a:sym typeface="Open Sans"/>
              </a:rPr>
            </a:br>
            <a:r>
              <a:rPr lang="en" sz="1200" dirty="0">
                <a:solidFill>
                  <a:srgbClr val="5F6368"/>
                </a:solidFill>
                <a:latin typeface="Open Sans"/>
                <a:ea typeface="Open Sans"/>
                <a:cs typeface="Open Sans"/>
                <a:sym typeface="Open Sans"/>
              </a:rPr>
              <a:t>will guide designs moving forward.</a:t>
            </a:r>
            <a:endParaRPr sz="1200" dirty="0"/>
          </a:p>
        </p:txBody>
      </p:sp>
      <p:sp>
        <p:nvSpPr>
          <p:cNvPr id="207" name="Google Shape;207;p46"/>
          <p:cNvSpPr txBox="1"/>
          <p:nvPr/>
        </p:nvSpPr>
        <p:spPr>
          <a:xfrm>
            <a:off x="4723969" y="20088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Pain point</a:t>
            </a:r>
            <a:endParaRPr>
              <a:solidFill>
                <a:srgbClr val="4285F4"/>
              </a:solidFill>
              <a:latin typeface="Open Sans SemiBold"/>
              <a:ea typeface="Open Sans SemiBold"/>
              <a:cs typeface="Open Sans SemiBold"/>
              <a:sym typeface="Open Sans SemiBold"/>
            </a:endParaRPr>
          </a:p>
        </p:txBody>
      </p:sp>
      <p:sp>
        <p:nvSpPr>
          <p:cNvPr id="208" name="Google Shape;208;p46"/>
          <p:cNvSpPr txBox="1"/>
          <p:nvPr/>
        </p:nvSpPr>
        <p:spPr>
          <a:xfrm>
            <a:off x="4723969" y="2522475"/>
            <a:ext cx="1872600" cy="1431600"/>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Write one to two sentences reflecting </a:t>
            </a:r>
            <a:br>
              <a:rPr lang="en" sz="1200" dirty="0">
                <a:solidFill>
                  <a:srgbClr val="5F6368"/>
                </a:solidFill>
                <a:latin typeface="Open Sans"/>
                <a:ea typeface="Open Sans"/>
                <a:cs typeface="Open Sans"/>
                <a:sym typeface="Open Sans"/>
              </a:rPr>
            </a:br>
            <a:r>
              <a:rPr lang="en" sz="1200" dirty="0">
                <a:solidFill>
                  <a:srgbClr val="5F6368"/>
                </a:solidFill>
                <a:latin typeface="Open Sans"/>
                <a:ea typeface="Open Sans"/>
                <a:cs typeface="Open Sans"/>
                <a:sym typeface="Open Sans"/>
              </a:rPr>
              <a:t>on the pain point listed above and how it </a:t>
            </a:r>
            <a:br>
              <a:rPr lang="en" sz="1200" dirty="0">
                <a:solidFill>
                  <a:srgbClr val="5F6368"/>
                </a:solidFill>
                <a:latin typeface="Open Sans"/>
                <a:ea typeface="Open Sans"/>
                <a:cs typeface="Open Sans"/>
                <a:sym typeface="Open Sans"/>
              </a:rPr>
            </a:br>
            <a:r>
              <a:rPr lang="en" sz="1200" dirty="0">
                <a:solidFill>
                  <a:srgbClr val="5F6368"/>
                </a:solidFill>
                <a:latin typeface="Open Sans"/>
                <a:ea typeface="Open Sans"/>
                <a:cs typeface="Open Sans"/>
                <a:sym typeface="Open Sans"/>
              </a:rPr>
              <a:t>will guide designs moving forward.</a:t>
            </a:r>
            <a:endParaRPr sz="1200" dirty="0"/>
          </a:p>
        </p:txBody>
      </p:sp>
      <p:sp>
        <p:nvSpPr>
          <p:cNvPr id="209" name="Google Shape;209;p46"/>
          <p:cNvSpPr txBox="1"/>
          <p:nvPr/>
        </p:nvSpPr>
        <p:spPr>
          <a:xfrm>
            <a:off x="6865219" y="20088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Pain point</a:t>
            </a:r>
            <a:endParaRPr>
              <a:solidFill>
                <a:srgbClr val="4285F4"/>
              </a:solidFill>
              <a:latin typeface="Open Sans SemiBold"/>
              <a:ea typeface="Open Sans SemiBold"/>
              <a:cs typeface="Open Sans SemiBold"/>
              <a:sym typeface="Open Sans SemiBold"/>
            </a:endParaRPr>
          </a:p>
        </p:txBody>
      </p:sp>
      <p:sp>
        <p:nvSpPr>
          <p:cNvPr id="210" name="Google Shape;210;p46"/>
          <p:cNvSpPr txBox="1"/>
          <p:nvPr/>
        </p:nvSpPr>
        <p:spPr>
          <a:xfrm>
            <a:off x="6865219" y="2522475"/>
            <a:ext cx="1872600" cy="1431600"/>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Write one to two sentences reflecting </a:t>
            </a:r>
            <a:br>
              <a:rPr lang="en" sz="1200" dirty="0">
                <a:solidFill>
                  <a:srgbClr val="5F6368"/>
                </a:solidFill>
                <a:latin typeface="Open Sans"/>
                <a:ea typeface="Open Sans"/>
                <a:cs typeface="Open Sans"/>
                <a:sym typeface="Open Sans"/>
              </a:rPr>
            </a:br>
            <a:r>
              <a:rPr lang="en" sz="1200" dirty="0">
                <a:solidFill>
                  <a:srgbClr val="5F6368"/>
                </a:solidFill>
                <a:latin typeface="Open Sans"/>
                <a:ea typeface="Open Sans"/>
                <a:cs typeface="Open Sans"/>
                <a:sym typeface="Open Sans"/>
              </a:rPr>
              <a:t>on the pain point listed above and how it </a:t>
            </a:r>
            <a:br>
              <a:rPr lang="en" sz="1200" dirty="0">
                <a:solidFill>
                  <a:srgbClr val="5F6368"/>
                </a:solidFill>
                <a:latin typeface="Open Sans"/>
                <a:ea typeface="Open Sans"/>
                <a:cs typeface="Open Sans"/>
                <a:sym typeface="Open Sans"/>
              </a:rPr>
            </a:br>
            <a:r>
              <a:rPr lang="en" sz="1200" dirty="0">
                <a:solidFill>
                  <a:srgbClr val="5F6368"/>
                </a:solidFill>
                <a:latin typeface="Open Sans"/>
                <a:ea typeface="Open Sans"/>
                <a:cs typeface="Open Sans"/>
                <a:sym typeface="Open Sans"/>
              </a:rPr>
              <a:t>will guide designs moving forward.</a:t>
            </a:r>
            <a:endParaRPr sz="1200" dirty="0"/>
          </a:p>
        </p:txBody>
      </p:sp>
      <p:sp>
        <p:nvSpPr>
          <p:cNvPr id="211" name="Google Shape;211;p46"/>
          <p:cNvSpPr/>
          <p:nvPr/>
        </p:nvSpPr>
        <p:spPr>
          <a:xfrm>
            <a:off x="112112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12" name="Google Shape;212;p46"/>
          <p:cNvSpPr/>
          <p:nvPr/>
        </p:nvSpPr>
        <p:spPr>
          <a:xfrm>
            <a:off x="326237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13" name="Google Shape;213;p46"/>
          <p:cNvSpPr/>
          <p:nvPr/>
        </p:nvSpPr>
        <p:spPr>
          <a:xfrm>
            <a:off x="540362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14" name="Google Shape;214;p46"/>
          <p:cNvSpPr/>
          <p:nvPr/>
        </p:nvSpPr>
        <p:spPr>
          <a:xfrm>
            <a:off x="754487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7"/>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Persona 1: </a:t>
            </a:r>
            <a:r>
              <a:rPr lang="en-US" sz="2400" b="1" dirty="0">
                <a:solidFill>
                  <a:srgbClr val="5F6368"/>
                </a:solidFill>
                <a:latin typeface="Open Sans"/>
                <a:ea typeface="Open Sans"/>
                <a:cs typeface="Open Sans"/>
                <a:sym typeface="Open Sans"/>
              </a:rPr>
              <a:t>Steven Liam</a:t>
            </a:r>
            <a:endParaRPr sz="2400" b="1" dirty="0">
              <a:solidFill>
                <a:srgbClr val="5F6368"/>
              </a:solidFill>
              <a:latin typeface="Open Sans"/>
              <a:ea typeface="Open Sans"/>
              <a:cs typeface="Open Sans"/>
              <a:sym typeface="Open Sans"/>
            </a:endParaRPr>
          </a:p>
        </p:txBody>
      </p:sp>
      <p:pic>
        <p:nvPicPr>
          <p:cNvPr id="220" name="Google Shape;220;p47"/>
          <p:cNvPicPr preferRelativeResize="0"/>
          <p:nvPr/>
        </p:nvPicPr>
        <p:blipFill>
          <a:blip r:embed="rId3">
            <a:alphaModFix/>
          </a:blip>
          <a:stretch>
            <a:fillRect/>
          </a:stretch>
        </p:blipFill>
        <p:spPr>
          <a:xfrm>
            <a:off x="3703201" y="1083375"/>
            <a:ext cx="5265248" cy="2976750"/>
          </a:xfrm>
          <a:prstGeom prst="rect">
            <a:avLst/>
          </a:prstGeom>
          <a:noFill/>
          <a:ln>
            <a:noFill/>
          </a:ln>
        </p:spPr>
      </p:pic>
      <p:sp>
        <p:nvSpPr>
          <p:cNvPr id="221" name="Google Shape;221;p47"/>
          <p:cNvSpPr txBox="1"/>
          <p:nvPr/>
        </p:nvSpPr>
        <p:spPr>
          <a:xfrm>
            <a:off x="517675" y="1674400"/>
            <a:ext cx="2184600" cy="309312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Problem statement:</a:t>
            </a:r>
            <a:endParaRPr dirty="0">
              <a:solidFill>
                <a:srgbClr val="EA4335"/>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Steven Liam is a student and young Football talent who needs an App to share his talents to</a:t>
            </a: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the coaches and scouts because there is no platform that helps him to expose </a:t>
            </a:r>
            <a:endParaRPr lang="en-US" dirty="0"/>
          </a:p>
        </p:txBody>
      </p:sp>
      <p:pic>
        <p:nvPicPr>
          <p:cNvPr id="5" name="image5.jpeg">
            <a:extLst>
              <a:ext uri="{FF2B5EF4-FFF2-40B4-BE49-F238E27FC236}">
                <a16:creationId xmlns:a16="http://schemas.microsoft.com/office/drawing/2014/main" id="{0491DCCB-FDE7-4463-AC8C-81ADBC195ECE}"/>
              </a:ext>
            </a:extLst>
          </p:cNvPr>
          <p:cNvPicPr>
            <a:picLocks noChangeAspect="1"/>
          </p:cNvPicPr>
          <p:nvPr/>
        </p:nvPicPr>
        <p:blipFill>
          <a:blip r:embed="rId4" cstate="print"/>
          <a:stretch>
            <a:fillRect/>
          </a:stretch>
        </p:blipFill>
        <p:spPr>
          <a:xfrm>
            <a:off x="3359150" y="1082357"/>
            <a:ext cx="5784850" cy="29787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7"/>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Persona 2: </a:t>
            </a:r>
            <a:r>
              <a:rPr lang="en-US" sz="2400" b="1" dirty="0">
                <a:solidFill>
                  <a:srgbClr val="5F6368"/>
                </a:solidFill>
                <a:latin typeface="Open Sans"/>
                <a:ea typeface="Open Sans"/>
                <a:cs typeface="Open Sans"/>
                <a:sym typeface="Open Sans"/>
              </a:rPr>
              <a:t>Adam Smith</a:t>
            </a:r>
            <a:endParaRPr sz="2400" b="1" dirty="0">
              <a:solidFill>
                <a:srgbClr val="5F6368"/>
              </a:solidFill>
              <a:latin typeface="Open Sans"/>
              <a:ea typeface="Open Sans"/>
              <a:cs typeface="Open Sans"/>
              <a:sym typeface="Open Sans"/>
            </a:endParaRPr>
          </a:p>
        </p:txBody>
      </p:sp>
      <p:pic>
        <p:nvPicPr>
          <p:cNvPr id="220" name="Google Shape;220;p47"/>
          <p:cNvPicPr preferRelativeResize="0"/>
          <p:nvPr/>
        </p:nvPicPr>
        <p:blipFill>
          <a:blip r:embed="rId3">
            <a:alphaModFix/>
          </a:blip>
          <a:stretch>
            <a:fillRect/>
          </a:stretch>
        </p:blipFill>
        <p:spPr>
          <a:xfrm>
            <a:off x="3703201" y="1083375"/>
            <a:ext cx="5265248" cy="2976750"/>
          </a:xfrm>
          <a:prstGeom prst="rect">
            <a:avLst/>
          </a:prstGeom>
          <a:noFill/>
          <a:ln>
            <a:noFill/>
          </a:ln>
        </p:spPr>
      </p:pic>
      <p:sp>
        <p:nvSpPr>
          <p:cNvPr id="221" name="Google Shape;221;p47"/>
          <p:cNvSpPr txBox="1"/>
          <p:nvPr/>
        </p:nvSpPr>
        <p:spPr>
          <a:xfrm>
            <a:off x="469673" y="1078450"/>
            <a:ext cx="2454125" cy="3739455"/>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Problem statement:</a:t>
            </a:r>
            <a:endParaRPr dirty="0">
              <a:solidFill>
                <a:srgbClr val="EA4335"/>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Adam Smith is a</a:t>
            </a: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professional football</a:t>
            </a: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coach who needs an</a:t>
            </a: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app/website that enables</a:t>
            </a: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him to recruit talents</a:t>
            </a: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across the world</a:t>
            </a: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because he believes in</a:t>
            </a: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young talent, aspire to</a:t>
            </a: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help them make it to Pro</a:t>
            </a: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team</a:t>
            </a:r>
            <a:endParaRPr lang="en-US" dirty="0"/>
          </a:p>
        </p:txBody>
      </p:sp>
      <p:pic>
        <p:nvPicPr>
          <p:cNvPr id="6" name="image6.jpeg">
            <a:extLst>
              <a:ext uri="{FF2B5EF4-FFF2-40B4-BE49-F238E27FC236}">
                <a16:creationId xmlns:a16="http://schemas.microsoft.com/office/drawing/2014/main" id="{4F93AC90-6E7A-4ABB-9C3A-B3B4D19F6FD4}"/>
              </a:ext>
            </a:extLst>
          </p:cNvPr>
          <p:cNvPicPr>
            <a:picLocks noChangeAspect="1"/>
          </p:cNvPicPr>
          <p:nvPr/>
        </p:nvPicPr>
        <p:blipFill>
          <a:blip r:embed="rId4" cstate="print"/>
          <a:stretch>
            <a:fillRect/>
          </a:stretch>
        </p:blipFill>
        <p:spPr>
          <a:xfrm>
            <a:off x="3183599" y="1082357"/>
            <a:ext cx="5784850" cy="2978785"/>
          </a:xfrm>
          <a:prstGeom prst="rect">
            <a:avLst/>
          </a:prstGeom>
        </p:spPr>
      </p:pic>
    </p:spTree>
    <p:extLst>
      <p:ext uri="{BB962C8B-B14F-4D97-AF65-F5344CB8AC3E}">
        <p14:creationId xmlns:p14="http://schemas.microsoft.com/office/powerpoint/2010/main" val="420222236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TotalTime>
  <Words>1340</Words>
  <Application>Microsoft Office PowerPoint</Application>
  <PresentationFormat>On-screen Show (16:9)</PresentationFormat>
  <Paragraphs>191</Paragraphs>
  <Slides>31</Slides>
  <Notes>27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Open Sans</vt:lpstr>
      <vt:lpstr>Arial</vt:lpstr>
      <vt:lpstr>Google Sans Medium</vt:lpstr>
      <vt:lpstr>Open Sans SemiBold</vt:lpstr>
      <vt:lpstr>Trebuchet MS</vt:lpstr>
      <vt:lpstr>Calibri</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dc:creator>
  <cp:lastModifiedBy>Zoilo Silang</cp:lastModifiedBy>
  <cp:revision>6</cp:revision>
  <dcterms:modified xsi:type="dcterms:W3CDTF">2021-10-31T03:14:31Z</dcterms:modified>
</cp:coreProperties>
</file>